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8" r:id="rId12"/>
  </p:sldIdLst>
  <p:sldSz cx="9144000" cy="5143500" type="screen16x9"/>
  <p:notesSz cx="6858000" cy="9144000"/>
  <p:embeddedFontLst>
    <p:embeddedFont>
      <p:font typeface="Arial Black" panose="020B0604020202020204" pitchFamily="34" charset="0"/>
      <p:bold r:id="rId14"/>
    </p:embeddedFont>
    <p:embeddedFont>
      <p:font typeface="Public Sans" pitchFamily="2" charset="77"/>
      <p:regular r:id="rId15"/>
      <p:bold r:id="rId16"/>
      <p:italic r:id="rId17"/>
      <p:boldItalic r:id="rId18"/>
    </p:embeddedFont>
    <p:embeddedFont>
      <p:font typeface="Public Sans Light" pitchFamily="2" charset="77"/>
      <p:regular r:id="rId19"/>
      <p:bold r:id="rId20"/>
      <p:italic r:id="rId21"/>
      <p:boldItalic r:id="rId22"/>
    </p:embeddedFont>
    <p:embeddedFont>
      <p:font typeface="Public Sans SemiBold"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
          <p15:clr>
            <a:srgbClr val="747775"/>
          </p15:clr>
        </p15:guide>
        <p15:guide id="2" pos="1605">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Jacob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BB9552-6839-4684-80A0-8D83984A01C9}">
  <a:tblStyle styleId="{52BB9552-6839-4684-80A0-8D83984A01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pos="288"/>
        <p:guide pos="1605"/>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230c9c45ce_0_2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230c9c45ce_0_2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230c9c45ce_0_2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230c9c45ce_0_2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E2CBFF"/>
                </a:highlight>
              </a:rPr>
              <a:t>Presenter Notes:</a:t>
            </a:r>
            <a:endParaRPr>
              <a:highlight>
                <a:srgbClr val="E2CBFF"/>
              </a:highlight>
            </a:endParaRPr>
          </a:p>
          <a:p>
            <a:pPr marL="457200" lvl="0" indent="-298450" algn="l" rtl="0">
              <a:spcBef>
                <a:spcPts val="0"/>
              </a:spcBef>
              <a:spcAft>
                <a:spcPts val="0"/>
              </a:spcAft>
              <a:buSzPts val="1100"/>
              <a:buChar char="●"/>
            </a:pPr>
            <a:r>
              <a:rPr lang="en"/>
              <a:t>Emphasize this is about equity: chronic absenteeism disproportionately affects low-income students</a:t>
            </a:r>
            <a:endParaRPr/>
          </a:p>
          <a:p>
            <a:pPr marL="457200" lvl="0" indent="-298450" algn="l" rtl="0">
              <a:spcBef>
                <a:spcPts val="0"/>
              </a:spcBef>
              <a:spcAft>
                <a:spcPts val="0"/>
              </a:spcAft>
              <a:buSzPts val="1100"/>
              <a:buChar char="●"/>
            </a:pPr>
            <a:r>
              <a:rPr lang="en"/>
              <a:t>With federal funding fluctuation, protecting ADA revenue is critical</a:t>
            </a:r>
            <a:endParaRPr/>
          </a:p>
          <a:p>
            <a:pPr marL="457200" lvl="0" indent="-298450" algn="l" rtl="0">
              <a:spcBef>
                <a:spcPts val="0"/>
              </a:spcBef>
              <a:spcAft>
                <a:spcPts val="0"/>
              </a:spcAft>
              <a:buSzPts val="1100"/>
              <a:buChar char="●"/>
            </a:pPr>
            <a:r>
              <a:rPr lang="en"/>
              <a:t>Position as "revenue protection strategy" not "technology purchase"</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8df574db86_2_10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8df574db86_2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30c9c45ce_0_6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230c9c45ce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9294ca4b0d_1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9294ca4b0d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958a3dafb1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958a3dafb1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E2CBFF"/>
                </a:highlight>
              </a:rPr>
              <a:t>Presenter Notes:</a:t>
            </a:r>
            <a:endParaRPr b="1">
              <a:highlight>
                <a:srgbClr val="E2CBFF"/>
              </a:highlight>
            </a:endParaRPr>
          </a:p>
          <a:p>
            <a:pPr marL="457200" lvl="0" indent="-298450" algn="l" rtl="0">
              <a:spcBef>
                <a:spcPts val="0"/>
              </a:spcBef>
              <a:spcAft>
                <a:spcPts val="0"/>
              </a:spcAft>
              <a:buSzPts val="1100"/>
              <a:buChar char="●"/>
            </a:pPr>
            <a:r>
              <a:rPr lang="en"/>
              <a:t>This is recoverable revenue, not lost forever</a:t>
            </a:r>
            <a:endParaRPr/>
          </a:p>
          <a:p>
            <a:pPr marL="457200" lvl="0" indent="-298450" algn="l" rtl="0">
              <a:spcBef>
                <a:spcPts val="0"/>
              </a:spcBef>
              <a:spcAft>
                <a:spcPts val="0"/>
              </a:spcAft>
              <a:buSzPts val="1100"/>
              <a:buChar char="●"/>
            </a:pPr>
            <a:r>
              <a:rPr lang="en"/>
              <a:t>Each 1% = $75K-$150K for 5,000 student district</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230c9c45ce_0_7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230c9c45ce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solidFill>
                  <a:schemeClr val="dk1"/>
                </a:solidFill>
                <a:highlight>
                  <a:srgbClr val="E2CBFF"/>
                </a:highlight>
              </a:rPr>
              <a:t>Presenter Notes:</a:t>
            </a:r>
            <a:endParaRPr b="1">
              <a:solidFill>
                <a:schemeClr val="dk1"/>
              </a:solidFill>
              <a:highlight>
                <a:srgbClr val="E2CBFF"/>
              </a:highlight>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Unlike enrollment growth (takes years), attendance improvements show results in weeks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This is the fastest way to boost revenue</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642353305e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3642353305e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sz="1200" b="1">
                <a:solidFill>
                  <a:srgbClr val="0D0D0D"/>
                </a:solidFill>
                <a:highlight>
                  <a:srgbClr val="E2CBFF"/>
                </a:highlight>
              </a:rPr>
              <a:t>Presenter Notes:</a:t>
            </a:r>
            <a:br>
              <a:rPr lang="en" sz="1200" b="1">
                <a:solidFill>
                  <a:srgbClr val="0D0D0D"/>
                </a:solidFill>
                <a:highlight>
                  <a:srgbClr val="E2CBFF"/>
                </a:highlight>
              </a:rPr>
            </a:br>
            <a:r>
              <a:rPr lang="en" sz="1200">
                <a:solidFill>
                  <a:srgbClr val="0D0D0D"/>
                </a:solidFill>
              </a:rPr>
              <a:t>As much as we look at test scores, socio-economics, what we know is the number one predictor of student success is attendance. This data comes out of a study from the University of Chicago, and clearly illustrates the profound impact of attendance on student success, with attendance accounting for a staggering 67% of course failure. This underscores the urgency of prioritizing attendance support initiatives to address this key driver of academic performance. By directing resources towards proactive attendance strategies we CAN effectively tackle this pervasive issue.</a:t>
            </a:r>
            <a:endParaRPr sz="1000">
              <a:solidFill>
                <a:srgbClr val="0D0D0D"/>
              </a:solidFill>
            </a:endParaRPr>
          </a:p>
        </p:txBody>
      </p:sp>
      <p:sp>
        <p:nvSpPr>
          <p:cNvPr id="151" name="Google Shape;151;g3642353305e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230c9c45ce_0_26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230c9c45ce_0_2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E2CBFF"/>
                </a:highlight>
              </a:rPr>
              <a:t>Presenter Notes:</a:t>
            </a:r>
            <a:endParaRPr/>
          </a:p>
          <a:p>
            <a:pPr marL="457200" lvl="0" indent="-298450" algn="l" rtl="0">
              <a:spcBef>
                <a:spcPts val="0"/>
              </a:spcBef>
              <a:spcAft>
                <a:spcPts val="0"/>
              </a:spcAft>
              <a:buSzPts val="1100"/>
              <a:buChar char="●"/>
            </a:pPr>
            <a:r>
              <a:rPr lang="en"/>
              <a:t>We're essentially paying money to lose money</a:t>
            </a:r>
            <a:endParaRPr/>
          </a:p>
          <a:p>
            <a:pPr marL="457200" lvl="0" indent="-298450" algn="l" rtl="0">
              <a:spcBef>
                <a:spcPts val="0"/>
              </a:spcBef>
              <a:spcAft>
                <a:spcPts val="0"/>
              </a:spcAft>
              <a:buSzPts val="1100"/>
              <a:buChar char="●"/>
            </a:pPr>
            <a:r>
              <a:rPr lang="en"/>
              <a:t>Manual tracking means delayed intervention</a:t>
            </a:r>
            <a:endParaRPr/>
          </a:p>
          <a:p>
            <a:pPr marL="457200" lvl="0" indent="-298450" algn="l" rtl="0">
              <a:spcBef>
                <a:spcPts val="0"/>
              </a:spcBef>
              <a:spcAft>
                <a:spcPts val="0"/>
              </a:spcAft>
              <a:buSzPts val="1100"/>
              <a:buChar char="●"/>
            </a:pPr>
            <a:r>
              <a:rPr lang="en"/>
              <a:t>Staff burnout from repetitive tasks</a:t>
            </a:r>
            <a:endParaRPr/>
          </a:p>
          <a:p>
            <a:pPr marL="457200" lvl="0" indent="-298450" algn="l" rtl="0">
              <a:spcBef>
                <a:spcPts val="0"/>
              </a:spcBef>
              <a:spcAft>
                <a:spcPts val="0"/>
              </a:spcAft>
              <a:buSzPts val="1100"/>
              <a:buChar char="●"/>
            </a:pPr>
            <a:r>
              <a:rPr lang="en"/>
              <a:t>Research shows chronic absenteeism accounts for 16-27% of math score declines, 36-45% of reading declines</a:t>
            </a:r>
            <a:endParaRPr/>
          </a:p>
          <a:p>
            <a:pPr marL="457200" lvl="0" indent="-298450" algn="l" rtl="0">
              <a:spcBef>
                <a:spcPts val="0"/>
              </a:spcBef>
              <a:spcAft>
                <a:spcPts val="0"/>
              </a:spcAft>
              <a:buSzPts val="1100"/>
              <a:buChar char="●"/>
            </a:pPr>
            <a:r>
              <a:rPr lang="en"/>
              <a:t>By intervention time, patterns are set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230c9c45ce_0_5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230c9c45ce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E2CBFF"/>
                </a:highlight>
              </a:rPr>
              <a:t>Presenter Notes:</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Manual tracking is expensive and too slow - by the time we intervene, patterns are set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Automated systems catch problems early (after 2 absences, not 10)</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Messages go out same-day in families' home language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Strong family engagement reduced chronic absenteeism by 39% during pandemic</a:t>
            </a:r>
            <a:endParaRPr>
              <a:solidFill>
                <a:schemeClr val="dk1"/>
              </a:solidFill>
            </a:endParaRPr>
          </a:p>
          <a:p>
            <a:pPr marL="0" lvl="0" indent="0" algn="l" rtl="0">
              <a:lnSpc>
                <a:spcPct val="115000"/>
              </a:lnSpc>
              <a:spcBef>
                <a:spcPts val="1200"/>
              </a:spcBef>
              <a:spcAft>
                <a:spcPts val="0"/>
              </a:spcAft>
              <a:buNone/>
            </a:pPr>
            <a:r>
              <a:rPr lang="en" b="1">
                <a:solidFill>
                  <a:schemeClr val="dk1"/>
                </a:solidFill>
              </a:rPr>
              <a:t>Success Examples to Reference:</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Grand Prairie: 32% reduction, saved staff time = part-time employee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Prince William (89,000 students): 94% positive family response, millions recovered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Bottom Line:</a:t>
            </a:r>
            <a:r>
              <a:rPr lang="en">
                <a:solidFill>
                  <a:schemeClr val="dk1"/>
                </a:solidFill>
              </a:rPr>
              <a:t> Cost of system = fraction of what we lose to absenteeism</a:t>
            </a:r>
            <a:endParaRPr>
              <a:solidFill>
                <a:schemeClr val="dk1"/>
              </a:solidFill>
              <a:highlight>
                <a:srgbClr val="E2CB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30c9c45ce_0_26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230c9c45ce_0_2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solidFill>
                  <a:schemeClr val="dk1"/>
                </a:solidFill>
              </a:rPr>
              <a:t>Contact SchoolStatus for custom pricing</a:t>
            </a:r>
            <a:endParaRPr b="1" i="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highlight>
                  <a:srgbClr val="E2CBFF"/>
                </a:highlight>
              </a:rPr>
              <a:t>Presenter Notes:</a:t>
            </a:r>
            <a:endParaRPr>
              <a:solidFill>
                <a:schemeClr val="dk1"/>
              </a:solidFill>
              <a:highlight>
                <a:srgbClr val="E2CBFF"/>
              </a:highlight>
            </a:endParaRPr>
          </a:p>
          <a:p>
            <a:pPr marL="457200" lvl="0" indent="-298450" algn="l" rtl="0">
              <a:spcBef>
                <a:spcPts val="0"/>
              </a:spcBef>
              <a:spcAft>
                <a:spcPts val="0"/>
              </a:spcAft>
              <a:buClr>
                <a:schemeClr val="dk1"/>
              </a:buClr>
              <a:buSzPts val="1100"/>
              <a:buChar char="●"/>
            </a:pPr>
            <a:r>
              <a:rPr lang="en">
                <a:solidFill>
                  <a:schemeClr val="dk1"/>
                </a:solidFill>
              </a:rPr>
              <a:t>Most districts see positive returns within first semester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recurring revenue recovery, not one-time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Strong family engagement impacts attendance as much as difference between in-person and remote learning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Frame as "protecting revenue" not "spending money"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 dark">
  <p:cSld name="MAIN_POIN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 light">
  <p:cSld name="MAIN_POINT_1">
    <p:bg>
      <p:bgPr>
        <a:solidFill>
          <a:schemeClr val="dk1"/>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666666"/>
                </a:solidFill>
              </a:defRPr>
            </a:lvl1pPr>
            <a:lvl2pPr lvl="1">
              <a:buNone/>
              <a:defRPr>
                <a:solidFill>
                  <a:srgbClr val="666666"/>
                </a:solidFill>
              </a:defRPr>
            </a:lvl2pPr>
            <a:lvl3pPr lvl="2">
              <a:buNone/>
              <a:defRPr>
                <a:solidFill>
                  <a:srgbClr val="666666"/>
                </a:solidFill>
              </a:defRPr>
            </a:lvl3pPr>
            <a:lvl4pPr lvl="3">
              <a:buNone/>
              <a:defRPr>
                <a:solidFill>
                  <a:srgbClr val="666666"/>
                </a:solidFill>
              </a:defRPr>
            </a:lvl4pPr>
            <a:lvl5pPr lvl="4">
              <a:buNone/>
              <a:defRPr>
                <a:solidFill>
                  <a:srgbClr val="666666"/>
                </a:solidFill>
              </a:defRPr>
            </a:lvl5pPr>
            <a:lvl6pPr lvl="5">
              <a:buNone/>
              <a:defRPr>
                <a:solidFill>
                  <a:srgbClr val="666666"/>
                </a:solidFill>
              </a:defRPr>
            </a:lvl6pPr>
            <a:lvl7pPr lvl="6">
              <a:buNone/>
              <a:defRPr>
                <a:solidFill>
                  <a:srgbClr val="666666"/>
                </a:solidFill>
              </a:defRPr>
            </a:lvl7pPr>
            <a:lvl8pPr lvl="7">
              <a:buNone/>
              <a:defRPr>
                <a:solidFill>
                  <a:srgbClr val="666666"/>
                </a:solidFill>
              </a:defRPr>
            </a:lvl8pPr>
            <a:lvl9pPr lvl="8">
              <a:buNone/>
              <a:defRPr>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2"/>
          <p:cNvSpPr txBox="1"/>
          <p:nvPr/>
        </p:nvSpPr>
        <p:spPr>
          <a:xfrm>
            <a:off x="373525" y="4706117"/>
            <a:ext cx="29496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700" i="0" u="none" strike="noStrike" cap="none">
                <a:solidFill>
                  <a:schemeClr val="lt1"/>
                </a:solidFill>
                <a:latin typeface="Public Sans Light"/>
                <a:ea typeface="Public Sans Light"/>
                <a:cs typeface="Public Sans Light"/>
                <a:sym typeface="Public Sans Light"/>
              </a:rPr>
              <a:t>Copyright © </a:t>
            </a:r>
            <a:r>
              <a:rPr lang="en" sz="700">
                <a:solidFill>
                  <a:schemeClr val="lt1"/>
                </a:solidFill>
                <a:latin typeface="Public Sans Light"/>
                <a:ea typeface="Public Sans Light"/>
                <a:cs typeface="Public Sans Light"/>
                <a:sym typeface="Public Sans Light"/>
              </a:rPr>
              <a:t>SchoolStatus 2025</a:t>
            </a:r>
            <a:endParaRPr sz="700" i="0" u="none" strike="noStrike" cap="none">
              <a:solidFill>
                <a:schemeClr val="lt1"/>
              </a:solidFill>
              <a:latin typeface="Public Sans Light"/>
              <a:ea typeface="Public Sans Light"/>
              <a:cs typeface="Public Sans Light"/>
              <a:sym typeface="Public Sans Light"/>
            </a:endParaRPr>
          </a:p>
        </p:txBody>
      </p:sp>
      <p:pic>
        <p:nvPicPr>
          <p:cNvPr id="59" name="Google Shape;59;p12"/>
          <p:cNvPicPr preferRelativeResize="0"/>
          <p:nvPr/>
        </p:nvPicPr>
        <p:blipFill>
          <a:blip r:embed="rId2">
            <a:alphaModFix/>
          </a:blip>
          <a:stretch>
            <a:fillRect/>
          </a:stretch>
        </p:blipFill>
        <p:spPr>
          <a:xfrm>
            <a:off x="153700" y="4741560"/>
            <a:ext cx="219826" cy="23691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13"/>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sp>
        <p:nvSpPr>
          <p:cNvPr id="62" name="Google Shape;62;p1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1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1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11150">
              <a:spcBef>
                <a:spcPts val="0"/>
              </a:spcBef>
              <a:spcAft>
                <a:spcPts val="0"/>
              </a:spcAft>
              <a:buClr>
                <a:schemeClr val="lt1"/>
              </a:buClr>
              <a:buSzPts val="1300"/>
              <a:buChar char="○"/>
              <a:defRPr>
                <a:solidFill>
                  <a:schemeClr val="lt1"/>
                </a:solidFill>
              </a:defRPr>
            </a:lvl2pPr>
            <a:lvl3pPr marL="1371600" lvl="2" indent="-311150">
              <a:spcBef>
                <a:spcPts val="0"/>
              </a:spcBef>
              <a:spcAft>
                <a:spcPts val="0"/>
              </a:spcAft>
              <a:buClr>
                <a:schemeClr val="lt1"/>
              </a:buClr>
              <a:buSzPts val="1300"/>
              <a:buChar char="■"/>
              <a:defRPr>
                <a:solidFill>
                  <a:schemeClr val="lt1"/>
                </a:solidFill>
              </a:defRPr>
            </a:lvl3pPr>
            <a:lvl4pPr marL="1828800" lvl="3" indent="-311150">
              <a:spcBef>
                <a:spcPts val="0"/>
              </a:spcBef>
              <a:spcAft>
                <a:spcPts val="0"/>
              </a:spcAft>
              <a:buClr>
                <a:schemeClr val="lt1"/>
              </a:buClr>
              <a:buSzPts val="1300"/>
              <a:buChar char="●"/>
              <a:defRPr>
                <a:solidFill>
                  <a:schemeClr val="lt1"/>
                </a:solidFill>
              </a:defRPr>
            </a:lvl4pPr>
            <a:lvl5pPr marL="2286000" lvl="4" indent="-311150">
              <a:spcBef>
                <a:spcPts val="0"/>
              </a:spcBef>
              <a:spcAft>
                <a:spcPts val="0"/>
              </a:spcAft>
              <a:buClr>
                <a:schemeClr val="lt1"/>
              </a:buClr>
              <a:buSzPts val="1300"/>
              <a:buChar char="○"/>
              <a:defRPr>
                <a:solidFill>
                  <a:schemeClr val="lt1"/>
                </a:solidFill>
              </a:defRPr>
            </a:lvl5pPr>
            <a:lvl6pPr marL="2743200" lvl="5" indent="-311150">
              <a:spcBef>
                <a:spcPts val="0"/>
              </a:spcBef>
              <a:spcAft>
                <a:spcPts val="0"/>
              </a:spcAft>
              <a:buClr>
                <a:schemeClr val="lt1"/>
              </a:buClr>
              <a:buSzPts val="1300"/>
              <a:buChar char="■"/>
              <a:defRPr>
                <a:solidFill>
                  <a:schemeClr val="lt1"/>
                </a:solidFill>
              </a:defRPr>
            </a:lvl6pPr>
            <a:lvl7pPr marL="3200400" lvl="6" indent="-311150">
              <a:spcBef>
                <a:spcPts val="0"/>
              </a:spcBef>
              <a:spcAft>
                <a:spcPts val="0"/>
              </a:spcAft>
              <a:buClr>
                <a:schemeClr val="lt1"/>
              </a:buClr>
              <a:buSzPts val="1300"/>
              <a:buChar char="●"/>
              <a:defRPr>
                <a:solidFill>
                  <a:schemeClr val="lt1"/>
                </a:solidFill>
              </a:defRPr>
            </a:lvl7pPr>
            <a:lvl8pPr marL="3657600" lvl="7" indent="-311150">
              <a:spcBef>
                <a:spcPts val="0"/>
              </a:spcBef>
              <a:spcAft>
                <a:spcPts val="0"/>
              </a:spcAft>
              <a:buClr>
                <a:schemeClr val="lt1"/>
              </a:buClr>
              <a:buSzPts val="1300"/>
              <a:buChar char="○"/>
              <a:defRPr>
                <a:solidFill>
                  <a:schemeClr val="lt1"/>
                </a:solidFill>
              </a:defRPr>
            </a:lvl8pPr>
            <a:lvl9pPr marL="4114800" lvl="8" indent="-311150">
              <a:spcBef>
                <a:spcPts val="0"/>
              </a:spcBef>
              <a:spcAft>
                <a:spcPts val="0"/>
              </a:spcAft>
              <a:buClr>
                <a:schemeClr val="lt1"/>
              </a:buClr>
              <a:buSzPts val="1300"/>
              <a:buChar char="■"/>
              <a:defRPr>
                <a:solidFill>
                  <a:schemeClr val="lt1"/>
                </a:solidFill>
              </a:defRPr>
            </a:lvl9pPr>
          </a:lstStyle>
          <a:p>
            <a:endParaRPr/>
          </a:p>
        </p:txBody>
      </p:sp>
      <p:sp>
        <p:nvSpPr>
          <p:cNvPr id="65" name="Google Shape;6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t - dark">
  <p:cSld name="BIG_NUMBER">
    <p:spTree>
      <p:nvGrpSpPr>
        <p:cNvPr id="1" name="Shape 66"/>
        <p:cNvGrpSpPr/>
        <p:nvPr/>
      </p:nvGrpSpPr>
      <p:grpSpPr>
        <a:xfrm>
          <a:off x="0" y="0"/>
          <a:ext cx="0" cy="0"/>
          <a:chOff x="0" y="0"/>
          <a:chExt cx="0" cy="0"/>
        </a:xfrm>
      </p:grpSpPr>
      <p:sp>
        <p:nvSpPr>
          <p:cNvPr id="67" name="Google Shape;67;p1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8" name="Google Shape;68;p1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6550" algn="ctr">
              <a:spcBef>
                <a:spcPts val="0"/>
              </a:spcBef>
              <a:spcAft>
                <a:spcPts val="0"/>
              </a:spcAft>
              <a:buSzPts val="1700"/>
              <a:buChar char="●"/>
              <a:defRPr/>
            </a:lvl1pPr>
            <a:lvl2pPr marL="914400" lvl="1" indent="-311150" algn="ctr">
              <a:spcBef>
                <a:spcPts val="0"/>
              </a:spcBef>
              <a:spcAft>
                <a:spcPts val="0"/>
              </a:spcAft>
              <a:buSzPts val="1300"/>
              <a:buChar char="○"/>
              <a:defRPr/>
            </a:lvl2pPr>
            <a:lvl3pPr marL="1371600" lvl="2" indent="-311150" algn="ctr">
              <a:spcBef>
                <a:spcPts val="0"/>
              </a:spcBef>
              <a:spcAft>
                <a:spcPts val="0"/>
              </a:spcAft>
              <a:buSzPts val="1300"/>
              <a:buChar char="■"/>
              <a:defRPr/>
            </a:lvl3pPr>
            <a:lvl4pPr marL="1828800" lvl="3" indent="-311150" algn="ctr">
              <a:spcBef>
                <a:spcPts val="0"/>
              </a:spcBef>
              <a:spcAft>
                <a:spcPts val="0"/>
              </a:spcAft>
              <a:buSzPts val="1300"/>
              <a:buChar char="●"/>
              <a:defRPr/>
            </a:lvl4pPr>
            <a:lvl5pPr marL="2286000" lvl="4" indent="-311150" algn="ctr">
              <a:spcBef>
                <a:spcPts val="0"/>
              </a:spcBef>
              <a:spcAft>
                <a:spcPts val="0"/>
              </a:spcAft>
              <a:buSzPts val="1300"/>
              <a:buChar char="○"/>
              <a:defRPr/>
            </a:lvl5pPr>
            <a:lvl6pPr marL="2743200" lvl="5" indent="-311150" algn="ctr">
              <a:spcBef>
                <a:spcPts val="0"/>
              </a:spcBef>
              <a:spcAft>
                <a:spcPts val="0"/>
              </a:spcAft>
              <a:buSzPts val="1300"/>
              <a:buChar char="■"/>
              <a:defRPr/>
            </a:lvl6pPr>
            <a:lvl7pPr marL="3200400" lvl="6" indent="-311150" algn="ctr">
              <a:spcBef>
                <a:spcPts val="0"/>
              </a:spcBef>
              <a:spcAft>
                <a:spcPts val="0"/>
              </a:spcAft>
              <a:buSzPts val="1300"/>
              <a:buChar char="●"/>
              <a:defRPr/>
            </a:lvl7pPr>
            <a:lvl8pPr marL="3657600" lvl="7" indent="-311150" algn="ctr">
              <a:spcBef>
                <a:spcPts val="0"/>
              </a:spcBef>
              <a:spcAft>
                <a:spcPts val="0"/>
              </a:spcAft>
              <a:buSzPts val="1300"/>
              <a:buChar char="○"/>
              <a:defRPr/>
            </a:lvl8pPr>
            <a:lvl9pPr marL="4114800" lvl="8" indent="-311150" algn="ctr">
              <a:spcBef>
                <a:spcPts val="0"/>
              </a:spcBef>
              <a:spcAft>
                <a:spcPts val="0"/>
              </a:spcAft>
              <a:buSzPts val="1300"/>
              <a:buChar char="■"/>
              <a:defRPr/>
            </a:lvl9pPr>
          </a:lstStyle>
          <a:p>
            <a:endParaRPr/>
          </a:p>
        </p:txBody>
      </p:sp>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t - light">
  <p:cSld name="BIG_NUMBER_1">
    <p:bg>
      <p:bgPr>
        <a:solidFill>
          <a:schemeClr val="dk1"/>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6550" algn="ctr">
              <a:spcBef>
                <a:spcPts val="0"/>
              </a:spcBef>
              <a:spcAft>
                <a:spcPts val="0"/>
              </a:spcAft>
              <a:buClr>
                <a:schemeClr val="lt1"/>
              </a:buClr>
              <a:buSzPts val="1700"/>
              <a:buChar char="●"/>
              <a:defRPr>
                <a:solidFill>
                  <a:schemeClr val="lt1"/>
                </a:solidFill>
              </a:defRPr>
            </a:lvl1pPr>
            <a:lvl2pPr marL="914400" lvl="1" indent="-311150" algn="ctr">
              <a:spcBef>
                <a:spcPts val="0"/>
              </a:spcBef>
              <a:spcAft>
                <a:spcPts val="0"/>
              </a:spcAft>
              <a:buClr>
                <a:schemeClr val="lt1"/>
              </a:buClr>
              <a:buSzPts val="1300"/>
              <a:buChar char="○"/>
              <a:defRPr>
                <a:solidFill>
                  <a:schemeClr val="lt1"/>
                </a:solidFill>
              </a:defRPr>
            </a:lvl2pPr>
            <a:lvl3pPr marL="1371600" lvl="2" indent="-311150" algn="ctr">
              <a:spcBef>
                <a:spcPts val="0"/>
              </a:spcBef>
              <a:spcAft>
                <a:spcPts val="0"/>
              </a:spcAft>
              <a:buClr>
                <a:schemeClr val="lt1"/>
              </a:buClr>
              <a:buSzPts val="1300"/>
              <a:buChar char="■"/>
              <a:defRPr>
                <a:solidFill>
                  <a:schemeClr val="lt1"/>
                </a:solidFill>
              </a:defRPr>
            </a:lvl3pPr>
            <a:lvl4pPr marL="1828800" lvl="3" indent="-311150" algn="ctr">
              <a:spcBef>
                <a:spcPts val="0"/>
              </a:spcBef>
              <a:spcAft>
                <a:spcPts val="0"/>
              </a:spcAft>
              <a:buClr>
                <a:schemeClr val="lt1"/>
              </a:buClr>
              <a:buSzPts val="1300"/>
              <a:buChar char="●"/>
              <a:defRPr>
                <a:solidFill>
                  <a:schemeClr val="lt1"/>
                </a:solidFill>
              </a:defRPr>
            </a:lvl4pPr>
            <a:lvl5pPr marL="2286000" lvl="4" indent="-311150" algn="ctr">
              <a:spcBef>
                <a:spcPts val="0"/>
              </a:spcBef>
              <a:spcAft>
                <a:spcPts val="0"/>
              </a:spcAft>
              <a:buClr>
                <a:schemeClr val="lt1"/>
              </a:buClr>
              <a:buSzPts val="1300"/>
              <a:buChar char="○"/>
              <a:defRPr>
                <a:solidFill>
                  <a:schemeClr val="lt1"/>
                </a:solidFill>
              </a:defRPr>
            </a:lvl5pPr>
            <a:lvl6pPr marL="2743200" lvl="5" indent="-311150" algn="ctr">
              <a:spcBef>
                <a:spcPts val="0"/>
              </a:spcBef>
              <a:spcAft>
                <a:spcPts val="0"/>
              </a:spcAft>
              <a:buClr>
                <a:schemeClr val="lt1"/>
              </a:buClr>
              <a:buSzPts val="1300"/>
              <a:buChar char="■"/>
              <a:defRPr>
                <a:solidFill>
                  <a:schemeClr val="lt1"/>
                </a:solidFill>
              </a:defRPr>
            </a:lvl6pPr>
            <a:lvl7pPr marL="3200400" lvl="6" indent="-311150" algn="ctr">
              <a:spcBef>
                <a:spcPts val="0"/>
              </a:spcBef>
              <a:spcAft>
                <a:spcPts val="0"/>
              </a:spcAft>
              <a:buClr>
                <a:schemeClr val="lt1"/>
              </a:buClr>
              <a:buSzPts val="1300"/>
              <a:buChar char="●"/>
              <a:defRPr>
                <a:solidFill>
                  <a:schemeClr val="lt1"/>
                </a:solidFill>
              </a:defRPr>
            </a:lvl7pPr>
            <a:lvl8pPr marL="3657600" lvl="7" indent="-311150" algn="ctr">
              <a:spcBef>
                <a:spcPts val="0"/>
              </a:spcBef>
              <a:spcAft>
                <a:spcPts val="0"/>
              </a:spcAft>
              <a:buClr>
                <a:schemeClr val="lt1"/>
              </a:buClr>
              <a:buSzPts val="1300"/>
              <a:buChar char="○"/>
              <a:defRPr>
                <a:solidFill>
                  <a:schemeClr val="lt1"/>
                </a:solidFill>
              </a:defRPr>
            </a:lvl8pPr>
            <a:lvl9pPr marL="4114800" lvl="8" indent="-311150" algn="ctr">
              <a:spcBef>
                <a:spcPts val="0"/>
              </a:spcBef>
              <a:spcAft>
                <a:spcPts val="0"/>
              </a:spcAft>
              <a:buClr>
                <a:schemeClr val="lt1"/>
              </a:buClr>
              <a:buSzPts val="1300"/>
              <a:buChar char="■"/>
              <a:defRPr>
                <a:solidFill>
                  <a:schemeClr val="lt1"/>
                </a:solidFill>
              </a:defRPr>
            </a:lvl9pPr>
          </a:lstStyle>
          <a:p>
            <a:endParaRPr/>
          </a:p>
        </p:txBody>
      </p:sp>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666666"/>
                </a:solidFill>
              </a:defRPr>
            </a:lvl1pPr>
            <a:lvl2pPr lvl="1">
              <a:buNone/>
              <a:defRPr>
                <a:solidFill>
                  <a:srgbClr val="666666"/>
                </a:solidFill>
              </a:defRPr>
            </a:lvl2pPr>
            <a:lvl3pPr lvl="2">
              <a:buNone/>
              <a:defRPr>
                <a:solidFill>
                  <a:srgbClr val="666666"/>
                </a:solidFill>
              </a:defRPr>
            </a:lvl3pPr>
            <a:lvl4pPr lvl="3">
              <a:buNone/>
              <a:defRPr>
                <a:solidFill>
                  <a:srgbClr val="666666"/>
                </a:solidFill>
              </a:defRPr>
            </a:lvl4pPr>
            <a:lvl5pPr lvl="4">
              <a:buNone/>
              <a:defRPr>
                <a:solidFill>
                  <a:srgbClr val="666666"/>
                </a:solidFill>
              </a:defRPr>
            </a:lvl5pPr>
            <a:lvl6pPr lvl="5">
              <a:buNone/>
              <a:defRPr>
                <a:solidFill>
                  <a:srgbClr val="666666"/>
                </a:solidFill>
              </a:defRPr>
            </a:lvl6pPr>
            <a:lvl7pPr lvl="6">
              <a:buNone/>
              <a:defRPr>
                <a:solidFill>
                  <a:srgbClr val="666666"/>
                </a:solidFill>
              </a:defRPr>
            </a:lvl7pPr>
            <a:lvl8pPr lvl="7">
              <a:buNone/>
              <a:defRPr>
                <a:solidFill>
                  <a:srgbClr val="666666"/>
                </a:solidFill>
              </a:defRPr>
            </a:lvl8pPr>
            <a:lvl9pPr lvl="8">
              <a:buNone/>
              <a:defRPr>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dark" type="blank">
  <p:cSld name="BLANK">
    <p:spTree>
      <p:nvGrpSpPr>
        <p:cNvPr id="1" name="Shape 74"/>
        <p:cNvGrpSpPr/>
        <p:nvPr/>
      </p:nvGrpSpPr>
      <p:grpSpPr>
        <a:xfrm>
          <a:off x="0" y="0"/>
          <a:ext cx="0" cy="0"/>
          <a:chOff x="0" y="0"/>
          <a:chExt cx="0" cy="0"/>
        </a:xfrm>
      </p:grpSpPr>
      <p:sp>
        <p:nvSpPr>
          <p:cNvPr id="75" name="Google Shape;7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light">
  <p:cSld name="BLANK_1">
    <p:bg>
      <p:bgPr>
        <a:solidFill>
          <a:schemeClr val="dk1"/>
        </a:soli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666666"/>
                </a:solidFill>
              </a:defRPr>
            </a:lvl1pPr>
            <a:lvl2pPr lvl="1">
              <a:buNone/>
              <a:defRPr>
                <a:solidFill>
                  <a:srgbClr val="666666"/>
                </a:solidFill>
              </a:defRPr>
            </a:lvl2pPr>
            <a:lvl3pPr lvl="2">
              <a:buNone/>
              <a:defRPr>
                <a:solidFill>
                  <a:srgbClr val="666666"/>
                </a:solidFill>
              </a:defRPr>
            </a:lvl3pPr>
            <a:lvl4pPr lvl="3">
              <a:buNone/>
              <a:defRPr>
                <a:solidFill>
                  <a:srgbClr val="666666"/>
                </a:solidFill>
              </a:defRPr>
            </a:lvl4pPr>
            <a:lvl5pPr lvl="4">
              <a:buNone/>
              <a:defRPr>
                <a:solidFill>
                  <a:srgbClr val="666666"/>
                </a:solidFill>
              </a:defRPr>
            </a:lvl5pPr>
            <a:lvl6pPr lvl="5">
              <a:buNone/>
              <a:defRPr>
                <a:solidFill>
                  <a:srgbClr val="666666"/>
                </a:solidFill>
              </a:defRPr>
            </a:lvl6pPr>
            <a:lvl7pPr lvl="6">
              <a:buNone/>
              <a:defRPr>
                <a:solidFill>
                  <a:srgbClr val="666666"/>
                </a:solidFill>
              </a:defRPr>
            </a:lvl7pPr>
            <a:lvl8pPr lvl="7">
              <a:buNone/>
              <a:defRPr>
                <a:solidFill>
                  <a:srgbClr val="666666"/>
                </a:solidFill>
              </a:defRPr>
            </a:lvl8pPr>
            <a:lvl9pPr lvl="8">
              <a:buNone/>
              <a:defRPr>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7"/>
          <p:cNvSpPr txBox="1"/>
          <p:nvPr/>
        </p:nvSpPr>
        <p:spPr>
          <a:xfrm>
            <a:off x="373525" y="4706117"/>
            <a:ext cx="29496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700" i="0" u="none" strike="noStrike" cap="none">
                <a:solidFill>
                  <a:schemeClr val="lt1"/>
                </a:solidFill>
                <a:latin typeface="Public Sans Light"/>
                <a:ea typeface="Public Sans Light"/>
                <a:cs typeface="Public Sans Light"/>
                <a:sym typeface="Public Sans Light"/>
              </a:rPr>
              <a:t>Copyright © </a:t>
            </a:r>
            <a:r>
              <a:rPr lang="en" sz="700">
                <a:solidFill>
                  <a:schemeClr val="lt1"/>
                </a:solidFill>
                <a:latin typeface="Public Sans Light"/>
                <a:ea typeface="Public Sans Light"/>
                <a:cs typeface="Public Sans Light"/>
                <a:sym typeface="Public Sans Light"/>
              </a:rPr>
              <a:t>SchoolStatus 2025</a:t>
            </a:r>
            <a:endParaRPr sz="700" i="0" u="none" strike="noStrike" cap="none">
              <a:solidFill>
                <a:schemeClr val="lt1"/>
              </a:solidFill>
              <a:latin typeface="Public Sans Light"/>
              <a:ea typeface="Public Sans Light"/>
              <a:cs typeface="Public Sans Light"/>
              <a:sym typeface="Public Sans Light"/>
            </a:endParaRPr>
          </a:p>
        </p:txBody>
      </p:sp>
      <p:pic>
        <p:nvPicPr>
          <p:cNvPr id="79" name="Google Shape;79;p17"/>
          <p:cNvPicPr preferRelativeResize="0"/>
          <p:nvPr/>
        </p:nvPicPr>
        <p:blipFill>
          <a:blip r:embed="rId2">
            <a:alphaModFix/>
          </a:blip>
          <a:stretch>
            <a:fillRect/>
          </a:stretch>
        </p:blipFill>
        <p:spPr>
          <a:xfrm>
            <a:off x="153700" y="4741560"/>
            <a:ext cx="219826" cy="23691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ta 2 (Purple) 2">
  <p:cSld name="CAPTION_ONLY_3_2_1_1_1_1_2_4">
    <p:bg>
      <p:bgPr>
        <a:solidFill>
          <a:schemeClr val="dk1"/>
        </a:solidFill>
        <a:effectLst/>
      </p:bgPr>
    </p:bg>
    <p:spTree>
      <p:nvGrpSpPr>
        <p:cNvPr id="1" name="Shape 80"/>
        <p:cNvGrpSpPr/>
        <p:nvPr/>
      </p:nvGrpSpPr>
      <p:grpSpPr>
        <a:xfrm>
          <a:off x="0" y="0"/>
          <a:ext cx="0" cy="0"/>
          <a:chOff x="0" y="0"/>
          <a:chExt cx="0" cy="0"/>
        </a:xfrm>
      </p:grpSpPr>
      <p:sp>
        <p:nvSpPr>
          <p:cNvPr id="81" name="Google Shape;81;p18"/>
          <p:cNvSpPr/>
          <p:nvPr/>
        </p:nvSpPr>
        <p:spPr>
          <a:xfrm>
            <a:off x="0" y="0"/>
            <a:ext cx="9144000" cy="1192800"/>
          </a:xfrm>
          <a:prstGeom prst="rect">
            <a:avLst/>
          </a:prstGeom>
          <a:solidFill>
            <a:srgbClr val="2821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Public Sans"/>
              <a:ea typeface="Public Sans"/>
              <a:cs typeface="Public Sans"/>
              <a:sym typeface="Public Sans"/>
            </a:endParaRPr>
          </a:p>
        </p:txBody>
      </p:sp>
      <p:sp>
        <p:nvSpPr>
          <p:cNvPr id="82" name="Google Shape;82;p18"/>
          <p:cNvSpPr txBox="1">
            <a:spLocks noGrp="1"/>
          </p:cNvSpPr>
          <p:nvPr>
            <p:ph type="title"/>
          </p:nvPr>
        </p:nvSpPr>
        <p:spPr>
          <a:xfrm>
            <a:off x="457200" y="274787"/>
            <a:ext cx="8229600" cy="4872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3" name="Google Shape;83;p18"/>
          <p:cNvSpPr txBox="1">
            <a:spLocks noGrp="1"/>
          </p:cNvSpPr>
          <p:nvPr>
            <p:ph type="subTitle" idx="1"/>
          </p:nvPr>
        </p:nvSpPr>
        <p:spPr>
          <a:xfrm>
            <a:off x="457200" y="732862"/>
            <a:ext cx="5166000" cy="3054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84" name="Google Shape;8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666666"/>
                </a:solidFill>
              </a:defRPr>
            </a:lvl1pPr>
            <a:lvl2pPr lvl="1">
              <a:buNone/>
              <a:defRPr>
                <a:solidFill>
                  <a:srgbClr val="666666"/>
                </a:solidFill>
              </a:defRPr>
            </a:lvl2pPr>
            <a:lvl3pPr lvl="2">
              <a:buNone/>
              <a:defRPr>
                <a:solidFill>
                  <a:srgbClr val="666666"/>
                </a:solidFill>
              </a:defRPr>
            </a:lvl3pPr>
            <a:lvl4pPr lvl="3">
              <a:buNone/>
              <a:defRPr>
                <a:solidFill>
                  <a:srgbClr val="666666"/>
                </a:solidFill>
              </a:defRPr>
            </a:lvl4pPr>
            <a:lvl5pPr lvl="4">
              <a:buNone/>
              <a:defRPr>
                <a:solidFill>
                  <a:srgbClr val="666666"/>
                </a:solidFill>
              </a:defRPr>
            </a:lvl5pPr>
            <a:lvl6pPr lvl="5">
              <a:buNone/>
              <a:defRPr>
                <a:solidFill>
                  <a:srgbClr val="666666"/>
                </a:solidFill>
              </a:defRPr>
            </a:lvl6pPr>
            <a:lvl7pPr lvl="6">
              <a:buNone/>
              <a:defRPr>
                <a:solidFill>
                  <a:srgbClr val="666666"/>
                </a:solidFill>
              </a:defRPr>
            </a:lvl7pPr>
            <a:lvl8pPr lvl="7">
              <a:buNone/>
              <a:defRPr>
                <a:solidFill>
                  <a:srgbClr val="666666"/>
                </a:solidFill>
              </a:defRPr>
            </a:lvl8pPr>
            <a:lvl9pPr lvl="8">
              <a:buNone/>
              <a:defRPr>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8"/>
          <p:cNvSpPr txBox="1"/>
          <p:nvPr/>
        </p:nvSpPr>
        <p:spPr>
          <a:xfrm>
            <a:off x="373525" y="4706117"/>
            <a:ext cx="29496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700" i="0" u="none" strike="noStrike" cap="none">
                <a:solidFill>
                  <a:schemeClr val="lt1"/>
                </a:solidFill>
                <a:latin typeface="Public Sans Light"/>
                <a:ea typeface="Public Sans Light"/>
                <a:cs typeface="Public Sans Light"/>
                <a:sym typeface="Public Sans Light"/>
              </a:rPr>
              <a:t>Copyright © </a:t>
            </a:r>
            <a:r>
              <a:rPr lang="en" sz="700">
                <a:solidFill>
                  <a:schemeClr val="lt1"/>
                </a:solidFill>
                <a:latin typeface="Public Sans Light"/>
                <a:ea typeface="Public Sans Light"/>
                <a:cs typeface="Public Sans Light"/>
                <a:sym typeface="Public Sans Light"/>
              </a:rPr>
              <a:t>SchoolStatus 2025</a:t>
            </a:r>
            <a:endParaRPr sz="700" i="0" u="none" strike="noStrike" cap="none">
              <a:solidFill>
                <a:schemeClr val="lt1"/>
              </a:solidFill>
              <a:latin typeface="Public Sans Light"/>
              <a:ea typeface="Public Sans Light"/>
              <a:cs typeface="Public Sans Light"/>
              <a:sym typeface="Public Sans Light"/>
            </a:endParaRPr>
          </a:p>
        </p:txBody>
      </p:sp>
      <p:pic>
        <p:nvPicPr>
          <p:cNvPr id="86" name="Google Shape;86;p18"/>
          <p:cNvPicPr preferRelativeResize="0"/>
          <p:nvPr/>
        </p:nvPicPr>
        <p:blipFill>
          <a:blip r:embed="rId2">
            <a:alphaModFix/>
          </a:blip>
          <a:stretch>
            <a:fillRect/>
          </a:stretch>
        </p:blipFill>
        <p:spPr>
          <a:xfrm>
            <a:off x="153700" y="4741560"/>
            <a:ext cx="219826" cy="2369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pen Book">
  <p:cSld name="CAPTION_ONLY_3_1_1_1_2_2_1_1_1_1">
    <p:bg>
      <p:bgPr>
        <a:solidFill>
          <a:schemeClr val="dk1"/>
        </a:solidFill>
        <a:effectLst/>
      </p:bgPr>
    </p:bg>
    <p:spTree>
      <p:nvGrpSpPr>
        <p:cNvPr id="1" name="Shape 87"/>
        <p:cNvGrpSpPr/>
        <p:nvPr/>
      </p:nvGrpSpPr>
      <p:grpSpPr>
        <a:xfrm>
          <a:off x="0" y="0"/>
          <a:ext cx="0" cy="0"/>
          <a:chOff x="0" y="0"/>
          <a:chExt cx="0" cy="0"/>
        </a:xfrm>
      </p:grpSpPr>
      <p:pic>
        <p:nvPicPr>
          <p:cNvPr id="88" name="Google Shape;88;p19"/>
          <p:cNvPicPr preferRelativeResize="0"/>
          <p:nvPr/>
        </p:nvPicPr>
        <p:blipFill>
          <a:blip r:embed="rId2">
            <a:alphaModFix/>
          </a:blip>
          <a:stretch>
            <a:fillRect/>
          </a:stretch>
        </p:blipFill>
        <p:spPr>
          <a:xfrm>
            <a:off x="685800" y="342900"/>
            <a:ext cx="7772400" cy="4517126"/>
          </a:xfrm>
          <a:prstGeom prst="rect">
            <a:avLst/>
          </a:prstGeom>
          <a:noFill/>
          <a:ln>
            <a:noFill/>
          </a:ln>
        </p:spPr>
      </p:pic>
      <p:sp>
        <p:nvSpPr>
          <p:cNvPr id="89" name="Google Shape;89;p19"/>
          <p:cNvSpPr txBox="1">
            <a:spLocks noGrp="1"/>
          </p:cNvSpPr>
          <p:nvPr>
            <p:ph type="body" idx="1"/>
          </p:nvPr>
        </p:nvSpPr>
        <p:spPr>
          <a:xfrm>
            <a:off x="1726650" y="2281375"/>
            <a:ext cx="5690700" cy="1602900"/>
          </a:xfrm>
          <a:prstGeom prst="rect">
            <a:avLst/>
          </a:prstGeom>
        </p:spPr>
        <p:txBody>
          <a:bodyPr spcFirstLastPara="1" wrap="square" lIns="0" tIns="0" rIns="0" bIns="0" anchor="t" anchorCtr="0">
            <a:noAutofit/>
          </a:bodyPr>
          <a:lstStyle>
            <a:lvl1pPr marL="457200" lvl="0" indent="-317500" algn="ctr">
              <a:spcBef>
                <a:spcPts val="0"/>
              </a:spcBef>
              <a:spcAft>
                <a:spcPts val="0"/>
              </a:spcAft>
              <a:buSzPts val="1400"/>
              <a:buChar char="●"/>
              <a:defRPr sz="1400"/>
            </a:lvl1pPr>
            <a:lvl2pPr marL="914400" lvl="1" indent="-317500" algn="ctr">
              <a:spcBef>
                <a:spcPts val="0"/>
              </a:spcBef>
              <a:spcAft>
                <a:spcPts val="0"/>
              </a:spcAft>
              <a:buSzPts val="1400"/>
              <a:buChar char="○"/>
              <a:defRPr sz="1400"/>
            </a:lvl2pPr>
            <a:lvl3pPr marL="1371600" lvl="2" indent="-317500" algn="ctr">
              <a:spcBef>
                <a:spcPts val="0"/>
              </a:spcBef>
              <a:spcAft>
                <a:spcPts val="0"/>
              </a:spcAft>
              <a:buSzPts val="1400"/>
              <a:buChar char="■"/>
              <a:defRPr sz="1400"/>
            </a:lvl3pPr>
            <a:lvl4pPr marL="1828800" lvl="3" indent="-317500" algn="ctr">
              <a:spcBef>
                <a:spcPts val="0"/>
              </a:spcBef>
              <a:spcAft>
                <a:spcPts val="0"/>
              </a:spcAft>
              <a:buSzPts val="1400"/>
              <a:buChar char="●"/>
              <a:defRPr sz="1400"/>
            </a:lvl4pPr>
            <a:lvl5pPr marL="2286000" lvl="4" indent="-317500" algn="ctr">
              <a:spcBef>
                <a:spcPts val="0"/>
              </a:spcBef>
              <a:spcAft>
                <a:spcPts val="0"/>
              </a:spcAft>
              <a:buSzPts val="1400"/>
              <a:buChar char="○"/>
              <a:defRPr sz="1400"/>
            </a:lvl5pPr>
            <a:lvl6pPr marL="2743200" lvl="5" indent="-317500" algn="ctr">
              <a:spcBef>
                <a:spcPts val="0"/>
              </a:spcBef>
              <a:spcAft>
                <a:spcPts val="0"/>
              </a:spcAft>
              <a:buSzPts val="1400"/>
              <a:buChar char="■"/>
              <a:defRPr sz="1400"/>
            </a:lvl6pPr>
            <a:lvl7pPr marL="3200400" lvl="6" indent="-317500" algn="ctr">
              <a:spcBef>
                <a:spcPts val="0"/>
              </a:spcBef>
              <a:spcAft>
                <a:spcPts val="0"/>
              </a:spcAft>
              <a:buSzPts val="1400"/>
              <a:buChar char="●"/>
              <a:defRPr sz="1400"/>
            </a:lvl7pPr>
            <a:lvl8pPr marL="3657600" lvl="7" indent="-317500" algn="ctr">
              <a:spcBef>
                <a:spcPts val="0"/>
              </a:spcBef>
              <a:spcAft>
                <a:spcPts val="0"/>
              </a:spcAft>
              <a:buSzPts val="1400"/>
              <a:buChar char="○"/>
              <a:defRPr sz="1400"/>
            </a:lvl8pPr>
            <a:lvl9pPr marL="4114800" lvl="8" indent="-317500" algn="ctr">
              <a:spcBef>
                <a:spcPts val="0"/>
              </a:spcBef>
              <a:spcAft>
                <a:spcPts val="0"/>
              </a:spcAft>
              <a:buSzPts val="1400"/>
              <a:buChar char="■"/>
              <a:defRPr sz="1400"/>
            </a:lvl9pPr>
          </a:lstStyle>
          <a:p>
            <a:endParaRPr/>
          </a:p>
        </p:txBody>
      </p:sp>
      <p:sp>
        <p:nvSpPr>
          <p:cNvPr id="90" name="Google Shape;90;p19"/>
          <p:cNvSpPr txBox="1">
            <a:spLocks noGrp="1"/>
          </p:cNvSpPr>
          <p:nvPr>
            <p:ph type="subTitle" idx="2"/>
          </p:nvPr>
        </p:nvSpPr>
        <p:spPr>
          <a:xfrm>
            <a:off x="1518900" y="1586975"/>
            <a:ext cx="6106200" cy="507600"/>
          </a:xfrm>
          <a:prstGeom prst="rect">
            <a:avLst/>
          </a:prstGeom>
        </p:spPr>
        <p:txBody>
          <a:bodyPr spcFirstLastPara="1" wrap="square" lIns="0" tIns="0" rIns="0" bIns="0" anchor="t" anchorCtr="0">
            <a:noAutofit/>
          </a:bodyPr>
          <a:lstStyle>
            <a:lvl1pPr lvl="0" algn="ctr">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1" name="Google Shape;9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666666"/>
                </a:solidFill>
              </a:defRPr>
            </a:lvl1pPr>
            <a:lvl2pPr lvl="1">
              <a:buNone/>
              <a:defRPr>
                <a:solidFill>
                  <a:srgbClr val="666666"/>
                </a:solidFill>
              </a:defRPr>
            </a:lvl2pPr>
            <a:lvl3pPr lvl="2">
              <a:buNone/>
              <a:defRPr>
                <a:solidFill>
                  <a:srgbClr val="666666"/>
                </a:solidFill>
              </a:defRPr>
            </a:lvl3pPr>
            <a:lvl4pPr lvl="3">
              <a:buNone/>
              <a:defRPr>
                <a:solidFill>
                  <a:srgbClr val="666666"/>
                </a:solidFill>
              </a:defRPr>
            </a:lvl4pPr>
            <a:lvl5pPr lvl="4">
              <a:buNone/>
              <a:defRPr>
                <a:solidFill>
                  <a:srgbClr val="666666"/>
                </a:solidFill>
              </a:defRPr>
            </a:lvl5pPr>
            <a:lvl6pPr lvl="5">
              <a:buNone/>
              <a:defRPr>
                <a:solidFill>
                  <a:srgbClr val="666666"/>
                </a:solidFill>
              </a:defRPr>
            </a:lvl6pPr>
            <a:lvl7pPr lvl="6">
              <a:buNone/>
              <a:defRPr>
                <a:solidFill>
                  <a:srgbClr val="666666"/>
                </a:solidFill>
              </a:defRPr>
            </a:lvl7pPr>
            <a:lvl8pPr lvl="7">
              <a:buNone/>
              <a:defRPr>
                <a:solidFill>
                  <a:srgbClr val="666666"/>
                </a:solidFill>
              </a:defRPr>
            </a:lvl8pPr>
            <a:lvl9pPr lvl="8">
              <a:buNone/>
              <a:defRPr>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
        <p:nvSpPr>
          <p:cNvPr id="92" name="Google Shape;92;p19"/>
          <p:cNvSpPr txBox="1"/>
          <p:nvPr/>
        </p:nvSpPr>
        <p:spPr>
          <a:xfrm>
            <a:off x="373525" y="4706117"/>
            <a:ext cx="29496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700" i="0" u="none" strike="noStrike" cap="none">
                <a:solidFill>
                  <a:schemeClr val="lt1"/>
                </a:solidFill>
                <a:latin typeface="Public Sans Light"/>
                <a:ea typeface="Public Sans Light"/>
                <a:cs typeface="Public Sans Light"/>
                <a:sym typeface="Public Sans Light"/>
              </a:rPr>
              <a:t>Copyright © </a:t>
            </a:r>
            <a:r>
              <a:rPr lang="en" sz="700">
                <a:solidFill>
                  <a:schemeClr val="lt1"/>
                </a:solidFill>
                <a:latin typeface="Public Sans Light"/>
                <a:ea typeface="Public Sans Light"/>
                <a:cs typeface="Public Sans Light"/>
                <a:sym typeface="Public Sans Light"/>
              </a:rPr>
              <a:t>SchoolStatus 2025</a:t>
            </a:r>
            <a:endParaRPr sz="700" i="0" u="none" strike="noStrike" cap="none">
              <a:solidFill>
                <a:schemeClr val="lt1"/>
              </a:solidFill>
              <a:latin typeface="Public Sans Light"/>
              <a:ea typeface="Public Sans Light"/>
              <a:cs typeface="Public Sans Light"/>
              <a:sym typeface="Public Sans Light"/>
            </a:endParaRPr>
          </a:p>
        </p:txBody>
      </p:sp>
      <p:pic>
        <p:nvPicPr>
          <p:cNvPr id="93" name="Google Shape;93;p19"/>
          <p:cNvPicPr preferRelativeResize="0"/>
          <p:nvPr/>
        </p:nvPicPr>
        <p:blipFill>
          <a:blip r:embed="rId3">
            <a:alphaModFix/>
          </a:blip>
          <a:stretch>
            <a:fillRect/>
          </a:stretch>
        </p:blipFill>
        <p:spPr>
          <a:xfrm>
            <a:off x="153700" y="4741560"/>
            <a:ext cx="219826" cy="23691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 dark"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016449"/>
            <a:ext cx="8520600" cy="3416400"/>
          </a:xfrm>
          <a:prstGeom prst="rect">
            <a:avLst/>
          </a:prstGeom>
        </p:spPr>
        <p:txBody>
          <a:bodyPr spcFirstLastPara="1" wrap="square" lIns="91425" tIns="91425" rIns="91425" bIns="91425" anchor="t" anchorCtr="0">
            <a:noAutofit/>
          </a:bodyPr>
          <a:lstStyle>
            <a:lvl1pPr marL="457200" lvl="0" indent="-336550">
              <a:spcBef>
                <a:spcPts val="0"/>
              </a:spcBef>
              <a:spcAft>
                <a:spcPts val="0"/>
              </a:spcAft>
              <a:buSzPts val="1700"/>
              <a:buChar char="●"/>
              <a:defRPr/>
            </a:lvl1pPr>
            <a:lvl2pPr marL="914400" lvl="1" indent="-311150">
              <a:spcBef>
                <a:spcPts val="0"/>
              </a:spcBef>
              <a:spcAft>
                <a:spcPts val="0"/>
              </a:spcAft>
              <a:buSzPts val="1300"/>
              <a:buChar char="○"/>
              <a:defRPr/>
            </a:lvl2pPr>
            <a:lvl3pPr marL="1371600" lvl="2" indent="-311150">
              <a:spcBef>
                <a:spcPts val="0"/>
              </a:spcBef>
              <a:spcAft>
                <a:spcPts val="0"/>
              </a:spcAft>
              <a:buSzPts val="1300"/>
              <a:buChar char="■"/>
              <a:defRPr/>
            </a:lvl3pPr>
            <a:lvl4pPr marL="1828800" lvl="3" indent="-311150">
              <a:spcBef>
                <a:spcPts val="0"/>
              </a:spcBef>
              <a:spcAft>
                <a:spcPts val="0"/>
              </a:spcAft>
              <a:buSzPts val="1300"/>
              <a:buChar char="●"/>
              <a:defRPr/>
            </a:lvl4pPr>
            <a:lvl5pPr marL="2286000" lvl="4" indent="-311150">
              <a:spcBef>
                <a:spcPts val="0"/>
              </a:spcBef>
              <a:spcAft>
                <a:spcPts val="0"/>
              </a:spcAft>
              <a:buSzPts val="1300"/>
              <a:buChar char="○"/>
              <a:defRPr/>
            </a:lvl5pPr>
            <a:lvl6pPr marL="2743200" lvl="5" indent="-311150">
              <a:spcBef>
                <a:spcPts val="0"/>
              </a:spcBef>
              <a:spcAft>
                <a:spcPts val="0"/>
              </a:spcAft>
              <a:buSzPts val="1300"/>
              <a:buChar char="■"/>
              <a:defRPr/>
            </a:lvl6pPr>
            <a:lvl7pPr marL="3200400" lvl="6" indent="-311150">
              <a:spcBef>
                <a:spcPts val="0"/>
              </a:spcBef>
              <a:spcAft>
                <a:spcPts val="0"/>
              </a:spcAft>
              <a:buSzPts val="1300"/>
              <a:buChar char="●"/>
              <a:defRPr/>
            </a:lvl7pPr>
            <a:lvl8pPr marL="3657600" lvl="7" indent="-311150">
              <a:spcBef>
                <a:spcPts val="0"/>
              </a:spcBef>
              <a:spcAft>
                <a:spcPts val="0"/>
              </a:spcAft>
              <a:buSzPts val="1300"/>
              <a:buChar char="○"/>
              <a:defRPr/>
            </a:lvl8pPr>
            <a:lvl9pPr marL="4114800" lvl="8" indent="-311150">
              <a:spcBef>
                <a:spcPts val="0"/>
              </a:spcBef>
              <a:spcAft>
                <a:spcPts val="0"/>
              </a:spcAft>
              <a:buSzPts val="13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 light">
  <p:cSld name="TITLE_AND_BODY_1">
    <p:bg>
      <p:bgPr>
        <a:solidFill>
          <a:schemeClr val="dk1"/>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5"/>
          <p:cNvSpPr txBox="1">
            <a:spLocks noGrp="1"/>
          </p:cNvSpPr>
          <p:nvPr>
            <p:ph type="body" idx="1"/>
          </p:nvPr>
        </p:nvSpPr>
        <p:spPr>
          <a:xfrm>
            <a:off x="311700" y="1016449"/>
            <a:ext cx="8520600" cy="3416400"/>
          </a:xfrm>
          <a:prstGeom prst="rect">
            <a:avLst/>
          </a:prstGeom>
        </p:spPr>
        <p:txBody>
          <a:bodyPr spcFirstLastPara="1" wrap="square" lIns="91425" tIns="91425" rIns="91425" bIns="91425" anchor="t" anchorCtr="0">
            <a:no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11150">
              <a:spcBef>
                <a:spcPts val="0"/>
              </a:spcBef>
              <a:spcAft>
                <a:spcPts val="0"/>
              </a:spcAft>
              <a:buClr>
                <a:schemeClr val="lt1"/>
              </a:buClr>
              <a:buSzPts val="1300"/>
              <a:buChar char="○"/>
              <a:defRPr>
                <a:solidFill>
                  <a:schemeClr val="lt1"/>
                </a:solidFill>
              </a:defRPr>
            </a:lvl2pPr>
            <a:lvl3pPr marL="1371600" lvl="2" indent="-311150">
              <a:spcBef>
                <a:spcPts val="0"/>
              </a:spcBef>
              <a:spcAft>
                <a:spcPts val="0"/>
              </a:spcAft>
              <a:buClr>
                <a:schemeClr val="lt1"/>
              </a:buClr>
              <a:buSzPts val="1300"/>
              <a:buChar char="■"/>
              <a:defRPr>
                <a:solidFill>
                  <a:schemeClr val="lt1"/>
                </a:solidFill>
              </a:defRPr>
            </a:lvl3pPr>
            <a:lvl4pPr marL="1828800" lvl="3" indent="-311150">
              <a:spcBef>
                <a:spcPts val="0"/>
              </a:spcBef>
              <a:spcAft>
                <a:spcPts val="0"/>
              </a:spcAft>
              <a:buClr>
                <a:schemeClr val="lt1"/>
              </a:buClr>
              <a:buSzPts val="1300"/>
              <a:buChar char="●"/>
              <a:defRPr>
                <a:solidFill>
                  <a:schemeClr val="lt1"/>
                </a:solidFill>
              </a:defRPr>
            </a:lvl4pPr>
            <a:lvl5pPr marL="2286000" lvl="4" indent="-311150">
              <a:spcBef>
                <a:spcPts val="0"/>
              </a:spcBef>
              <a:spcAft>
                <a:spcPts val="0"/>
              </a:spcAft>
              <a:buClr>
                <a:schemeClr val="lt1"/>
              </a:buClr>
              <a:buSzPts val="1300"/>
              <a:buChar char="○"/>
              <a:defRPr>
                <a:solidFill>
                  <a:schemeClr val="lt1"/>
                </a:solidFill>
              </a:defRPr>
            </a:lvl5pPr>
            <a:lvl6pPr marL="2743200" lvl="5" indent="-311150">
              <a:spcBef>
                <a:spcPts val="0"/>
              </a:spcBef>
              <a:spcAft>
                <a:spcPts val="0"/>
              </a:spcAft>
              <a:buClr>
                <a:schemeClr val="lt1"/>
              </a:buClr>
              <a:buSzPts val="1300"/>
              <a:buChar char="■"/>
              <a:defRPr>
                <a:solidFill>
                  <a:schemeClr val="lt1"/>
                </a:solidFill>
              </a:defRPr>
            </a:lvl6pPr>
            <a:lvl7pPr marL="3200400" lvl="6" indent="-311150">
              <a:spcBef>
                <a:spcPts val="0"/>
              </a:spcBef>
              <a:spcAft>
                <a:spcPts val="0"/>
              </a:spcAft>
              <a:buClr>
                <a:schemeClr val="lt1"/>
              </a:buClr>
              <a:buSzPts val="1300"/>
              <a:buChar char="●"/>
              <a:defRPr>
                <a:solidFill>
                  <a:schemeClr val="lt1"/>
                </a:solidFill>
              </a:defRPr>
            </a:lvl7pPr>
            <a:lvl8pPr marL="3657600" lvl="7" indent="-311150">
              <a:spcBef>
                <a:spcPts val="0"/>
              </a:spcBef>
              <a:spcAft>
                <a:spcPts val="0"/>
              </a:spcAft>
              <a:buClr>
                <a:schemeClr val="lt1"/>
              </a:buClr>
              <a:buSzPts val="1300"/>
              <a:buChar char="○"/>
              <a:defRPr>
                <a:solidFill>
                  <a:schemeClr val="lt1"/>
                </a:solidFill>
              </a:defRPr>
            </a:lvl8pPr>
            <a:lvl9pPr marL="4114800" lvl="8" indent="-311150">
              <a:spcBef>
                <a:spcPts val="0"/>
              </a:spcBef>
              <a:spcAft>
                <a:spcPts val="0"/>
              </a:spcAft>
              <a:buClr>
                <a:schemeClr val="lt1"/>
              </a:buClr>
              <a:buSzPts val="1300"/>
              <a:buChar char="■"/>
              <a:defRPr>
                <a:solidFill>
                  <a:schemeClr val="lt1"/>
                </a:solidFill>
              </a:defRPr>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666666"/>
                </a:solidFill>
              </a:defRPr>
            </a:lvl1pPr>
            <a:lvl2pPr lvl="1">
              <a:buNone/>
              <a:defRPr>
                <a:solidFill>
                  <a:srgbClr val="666666"/>
                </a:solidFill>
              </a:defRPr>
            </a:lvl2pPr>
            <a:lvl3pPr lvl="2">
              <a:buNone/>
              <a:defRPr>
                <a:solidFill>
                  <a:srgbClr val="666666"/>
                </a:solidFill>
              </a:defRPr>
            </a:lvl3pPr>
            <a:lvl4pPr lvl="3">
              <a:buNone/>
              <a:defRPr>
                <a:solidFill>
                  <a:srgbClr val="666666"/>
                </a:solidFill>
              </a:defRPr>
            </a:lvl4pPr>
            <a:lvl5pPr lvl="4">
              <a:buNone/>
              <a:defRPr>
                <a:solidFill>
                  <a:srgbClr val="666666"/>
                </a:solidFill>
              </a:defRPr>
            </a:lvl5pPr>
            <a:lvl6pPr lvl="5">
              <a:buNone/>
              <a:defRPr>
                <a:solidFill>
                  <a:srgbClr val="666666"/>
                </a:solidFill>
              </a:defRPr>
            </a:lvl6pPr>
            <a:lvl7pPr lvl="6">
              <a:buNone/>
              <a:defRPr>
                <a:solidFill>
                  <a:srgbClr val="666666"/>
                </a:solidFill>
              </a:defRPr>
            </a:lvl7pPr>
            <a:lvl8pPr lvl="7">
              <a:buNone/>
              <a:defRPr>
                <a:solidFill>
                  <a:srgbClr val="666666"/>
                </a:solidFill>
              </a:defRPr>
            </a:lvl8pPr>
            <a:lvl9pPr lvl="8">
              <a:buNone/>
              <a:defRPr>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
        <p:nvSpPr>
          <p:cNvPr id="26" name="Google Shape;26;p5"/>
          <p:cNvSpPr txBox="1"/>
          <p:nvPr/>
        </p:nvSpPr>
        <p:spPr>
          <a:xfrm>
            <a:off x="373525" y="4706117"/>
            <a:ext cx="29496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700" i="0" u="none" strike="noStrike" cap="none">
                <a:solidFill>
                  <a:schemeClr val="lt1"/>
                </a:solidFill>
                <a:latin typeface="Public Sans Light"/>
                <a:ea typeface="Public Sans Light"/>
                <a:cs typeface="Public Sans Light"/>
                <a:sym typeface="Public Sans Light"/>
              </a:rPr>
              <a:t>Copyright © </a:t>
            </a:r>
            <a:r>
              <a:rPr lang="en" sz="700">
                <a:solidFill>
                  <a:schemeClr val="lt1"/>
                </a:solidFill>
                <a:latin typeface="Public Sans Light"/>
                <a:ea typeface="Public Sans Light"/>
                <a:cs typeface="Public Sans Light"/>
                <a:sym typeface="Public Sans Light"/>
              </a:rPr>
              <a:t>SchoolStatus 2025</a:t>
            </a:r>
            <a:endParaRPr sz="700" i="0" u="none" strike="noStrike" cap="none">
              <a:solidFill>
                <a:schemeClr val="lt1"/>
              </a:solidFill>
              <a:latin typeface="Public Sans Light"/>
              <a:ea typeface="Public Sans Light"/>
              <a:cs typeface="Public Sans Light"/>
              <a:sym typeface="Public Sans Light"/>
            </a:endParaRPr>
          </a:p>
        </p:txBody>
      </p:sp>
      <p:pic>
        <p:nvPicPr>
          <p:cNvPr id="27" name="Google Shape;27;p5"/>
          <p:cNvPicPr preferRelativeResize="0"/>
          <p:nvPr/>
        </p:nvPicPr>
        <p:blipFill>
          <a:blip r:embed="rId2">
            <a:alphaModFix/>
          </a:blip>
          <a:stretch>
            <a:fillRect/>
          </a:stretch>
        </p:blipFill>
        <p:spPr>
          <a:xfrm>
            <a:off x="153700" y="4741560"/>
            <a:ext cx="219826" cy="2369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 dark" type="twoColTx">
  <p:cSld name="TITLE_AND_TWO_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064263"/>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6"/>
          <p:cNvSpPr txBox="1">
            <a:spLocks noGrp="1"/>
          </p:cNvSpPr>
          <p:nvPr>
            <p:ph type="body" idx="2"/>
          </p:nvPr>
        </p:nvSpPr>
        <p:spPr>
          <a:xfrm>
            <a:off x="4832400" y="1064263"/>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 light">
  <p:cSld name="TITLE_AND_TWO_COLUMNS_1">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7"/>
          <p:cNvSpPr txBox="1">
            <a:spLocks noGrp="1"/>
          </p:cNvSpPr>
          <p:nvPr>
            <p:ph type="body" idx="1"/>
          </p:nvPr>
        </p:nvSpPr>
        <p:spPr>
          <a:xfrm>
            <a:off x="311700" y="1064263"/>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36" name="Google Shape;36;p7"/>
          <p:cNvSpPr txBox="1">
            <a:spLocks noGrp="1"/>
          </p:cNvSpPr>
          <p:nvPr>
            <p:ph type="body" idx="2"/>
          </p:nvPr>
        </p:nvSpPr>
        <p:spPr>
          <a:xfrm>
            <a:off x="4832400" y="1064263"/>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666666"/>
                </a:solidFill>
              </a:defRPr>
            </a:lvl1pPr>
            <a:lvl2pPr lvl="1">
              <a:buNone/>
              <a:defRPr>
                <a:solidFill>
                  <a:srgbClr val="666666"/>
                </a:solidFill>
              </a:defRPr>
            </a:lvl2pPr>
            <a:lvl3pPr lvl="2">
              <a:buNone/>
              <a:defRPr>
                <a:solidFill>
                  <a:srgbClr val="666666"/>
                </a:solidFill>
              </a:defRPr>
            </a:lvl3pPr>
            <a:lvl4pPr lvl="3">
              <a:buNone/>
              <a:defRPr>
                <a:solidFill>
                  <a:srgbClr val="666666"/>
                </a:solidFill>
              </a:defRPr>
            </a:lvl4pPr>
            <a:lvl5pPr lvl="4">
              <a:buNone/>
              <a:defRPr>
                <a:solidFill>
                  <a:srgbClr val="666666"/>
                </a:solidFill>
              </a:defRPr>
            </a:lvl5pPr>
            <a:lvl6pPr lvl="5">
              <a:buNone/>
              <a:defRPr>
                <a:solidFill>
                  <a:srgbClr val="666666"/>
                </a:solidFill>
              </a:defRPr>
            </a:lvl6pPr>
            <a:lvl7pPr lvl="6">
              <a:buNone/>
              <a:defRPr>
                <a:solidFill>
                  <a:srgbClr val="666666"/>
                </a:solidFill>
              </a:defRPr>
            </a:lvl7pPr>
            <a:lvl8pPr lvl="7">
              <a:buNone/>
              <a:defRPr>
                <a:solidFill>
                  <a:srgbClr val="666666"/>
                </a:solidFill>
              </a:defRPr>
            </a:lvl8pPr>
            <a:lvl9pPr lvl="8">
              <a:buNone/>
              <a:defRPr>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7"/>
          <p:cNvSpPr txBox="1"/>
          <p:nvPr/>
        </p:nvSpPr>
        <p:spPr>
          <a:xfrm>
            <a:off x="373525" y="4706117"/>
            <a:ext cx="29496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700" i="0" u="none" strike="noStrike" cap="none">
                <a:solidFill>
                  <a:schemeClr val="lt1"/>
                </a:solidFill>
                <a:latin typeface="Public Sans Light"/>
                <a:ea typeface="Public Sans Light"/>
                <a:cs typeface="Public Sans Light"/>
                <a:sym typeface="Public Sans Light"/>
              </a:rPr>
              <a:t>Copyright © </a:t>
            </a:r>
            <a:r>
              <a:rPr lang="en" sz="700">
                <a:solidFill>
                  <a:schemeClr val="lt1"/>
                </a:solidFill>
                <a:latin typeface="Public Sans Light"/>
                <a:ea typeface="Public Sans Light"/>
                <a:cs typeface="Public Sans Light"/>
                <a:sym typeface="Public Sans Light"/>
              </a:rPr>
              <a:t>SchoolStatus 2025</a:t>
            </a:r>
            <a:endParaRPr sz="700" i="0" u="none" strike="noStrike" cap="none">
              <a:solidFill>
                <a:schemeClr val="lt1"/>
              </a:solidFill>
              <a:latin typeface="Public Sans Light"/>
              <a:ea typeface="Public Sans Light"/>
              <a:cs typeface="Public Sans Light"/>
              <a:sym typeface="Public Sans Light"/>
            </a:endParaRPr>
          </a:p>
        </p:txBody>
      </p:sp>
      <p:pic>
        <p:nvPicPr>
          <p:cNvPr id="39" name="Google Shape;39;p7"/>
          <p:cNvPicPr preferRelativeResize="0"/>
          <p:nvPr/>
        </p:nvPicPr>
        <p:blipFill>
          <a:blip r:embed="rId2">
            <a:alphaModFix/>
          </a:blip>
          <a:stretch>
            <a:fillRect/>
          </a:stretch>
        </p:blipFill>
        <p:spPr>
          <a:xfrm>
            <a:off x="153700" y="4741560"/>
            <a:ext cx="219826" cy="23691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 dark" type="titleOnly">
  <p:cSld name="TITLE_ONL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 light">
  <p:cSld name="TITLE_ONLY_1">
    <p:bg>
      <p:bgPr>
        <a:solidFill>
          <a:schemeClr val="dk1"/>
        </a:solid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666666"/>
                </a:solidFill>
              </a:defRPr>
            </a:lvl1pPr>
            <a:lvl2pPr lvl="1">
              <a:buNone/>
              <a:defRPr>
                <a:solidFill>
                  <a:srgbClr val="666666"/>
                </a:solidFill>
              </a:defRPr>
            </a:lvl2pPr>
            <a:lvl3pPr lvl="2">
              <a:buNone/>
              <a:defRPr>
                <a:solidFill>
                  <a:srgbClr val="666666"/>
                </a:solidFill>
              </a:defRPr>
            </a:lvl3pPr>
            <a:lvl4pPr lvl="3">
              <a:buNone/>
              <a:defRPr>
                <a:solidFill>
                  <a:srgbClr val="666666"/>
                </a:solidFill>
              </a:defRPr>
            </a:lvl4pPr>
            <a:lvl5pPr lvl="4">
              <a:buNone/>
              <a:defRPr>
                <a:solidFill>
                  <a:srgbClr val="666666"/>
                </a:solidFill>
              </a:defRPr>
            </a:lvl5pPr>
            <a:lvl6pPr lvl="5">
              <a:buNone/>
              <a:defRPr>
                <a:solidFill>
                  <a:srgbClr val="666666"/>
                </a:solidFill>
              </a:defRPr>
            </a:lvl6pPr>
            <a:lvl7pPr lvl="6">
              <a:buNone/>
              <a:defRPr>
                <a:solidFill>
                  <a:srgbClr val="666666"/>
                </a:solidFill>
              </a:defRPr>
            </a:lvl7pPr>
            <a:lvl8pPr lvl="7">
              <a:buNone/>
              <a:defRPr>
                <a:solidFill>
                  <a:srgbClr val="666666"/>
                </a:solidFill>
              </a:defRPr>
            </a:lvl8pPr>
            <a:lvl9pPr lvl="8">
              <a:buNone/>
              <a:defRPr>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9"/>
          <p:cNvSpPr txBox="1"/>
          <p:nvPr/>
        </p:nvSpPr>
        <p:spPr>
          <a:xfrm>
            <a:off x="373525" y="4706117"/>
            <a:ext cx="29496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700" i="0" u="none" strike="noStrike" cap="none">
                <a:solidFill>
                  <a:schemeClr val="lt1"/>
                </a:solidFill>
                <a:latin typeface="Public Sans Light"/>
                <a:ea typeface="Public Sans Light"/>
                <a:cs typeface="Public Sans Light"/>
                <a:sym typeface="Public Sans Light"/>
              </a:rPr>
              <a:t>Copyright © </a:t>
            </a:r>
            <a:r>
              <a:rPr lang="en" sz="700">
                <a:solidFill>
                  <a:schemeClr val="lt1"/>
                </a:solidFill>
                <a:latin typeface="Public Sans Light"/>
                <a:ea typeface="Public Sans Light"/>
                <a:cs typeface="Public Sans Light"/>
                <a:sym typeface="Public Sans Light"/>
              </a:rPr>
              <a:t>SchoolStatus 2025</a:t>
            </a:r>
            <a:endParaRPr sz="700" i="0" u="none" strike="noStrike" cap="none">
              <a:solidFill>
                <a:schemeClr val="lt1"/>
              </a:solidFill>
              <a:latin typeface="Public Sans Light"/>
              <a:ea typeface="Public Sans Light"/>
              <a:cs typeface="Public Sans Light"/>
              <a:sym typeface="Public Sans Light"/>
            </a:endParaRPr>
          </a:p>
        </p:txBody>
      </p:sp>
      <p:pic>
        <p:nvPicPr>
          <p:cNvPr id="47" name="Google Shape;47;p9"/>
          <p:cNvPicPr preferRelativeResize="0"/>
          <p:nvPr/>
        </p:nvPicPr>
        <p:blipFill>
          <a:blip r:embed="rId2">
            <a:alphaModFix/>
          </a:blip>
          <a:stretch>
            <a:fillRect/>
          </a:stretch>
        </p:blipFill>
        <p:spPr>
          <a:xfrm>
            <a:off x="153700" y="4741560"/>
            <a:ext cx="219826" cy="2369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311700" y="3440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10"/>
          <p:cNvSpPr txBox="1">
            <a:spLocks noGrp="1"/>
          </p:cNvSpPr>
          <p:nvPr>
            <p:ph type="body" idx="1"/>
          </p:nvPr>
        </p:nvSpPr>
        <p:spPr>
          <a:xfrm>
            <a:off x="311700" y="11780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08999"/>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ublic Sans SemiBold"/>
              <a:buNone/>
              <a:defRPr sz="2800">
                <a:solidFill>
                  <a:schemeClr val="dk1"/>
                </a:solidFill>
                <a:latin typeface="Public Sans SemiBold"/>
                <a:ea typeface="Public Sans SemiBold"/>
                <a:cs typeface="Public Sans SemiBold"/>
                <a:sym typeface="Public Sans SemiBold"/>
              </a:defRPr>
            </a:lvl1pPr>
            <a:lvl2pPr lvl="1">
              <a:spcBef>
                <a:spcPts val="0"/>
              </a:spcBef>
              <a:spcAft>
                <a:spcPts val="0"/>
              </a:spcAft>
              <a:buClr>
                <a:schemeClr val="dk1"/>
              </a:buClr>
              <a:buSzPts val="2800"/>
              <a:buFont typeface="Public Sans SemiBold"/>
              <a:buNone/>
              <a:defRPr sz="2800">
                <a:solidFill>
                  <a:schemeClr val="dk1"/>
                </a:solidFill>
                <a:latin typeface="Public Sans SemiBold"/>
                <a:ea typeface="Public Sans SemiBold"/>
                <a:cs typeface="Public Sans SemiBold"/>
                <a:sym typeface="Public Sans SemiBold"/>
              </a:defRPr>
            </a:lvl2pPr>
            <a:lvl3pPr lvl="2">
              <a:spcBef>
                <a:spcPts val="0"/>
              </a:spcBef>
              <a:spcAft>
                <a:spcPts val="0"/>
              </a:spcAft>
              <a:buClr>
                <a:schemeClr val="dk1"/>
              </a:buClr>
              <a:buSzPts val="2800"/>
              <a:buFont typeface="Public Sans SemiBold"/>
              <a:buNone/>
              <a:defRPr sz="2800">
                <a:solidFill>
                  <a:schemeClr val="dk1"/>
                </a:solidFill>
                <a:latin typeface="Public Sans SemiBold"/>
                <a:ea typeface="Public Sans SemiBold"/>
                <a:cs typeface="Public Sans SemiBold"/>
                <a:sym typeface="Public Sans SemiBold"/>
              </a:defRPr>
            </a:lvl3pPr>
            <a:lvl4pPr lvl="3">
              <a:spcBef>
                <a:spcPts val="0"/>
              </a:spcBef>
              <a:spcAft>
                <a:spcPts val="0"/>
              </a:spcAft>
              <a:buClr>
                <a:schemeClr val="dk1"/>
              </a:buClr>
              <a:buSzPts val="2800"/>
              <a:buFont typeface="Public Sans SemiBold"/>
              <a:buNone/>
              <a:defRPr sz="2800">
                <a:solidFill>
                  <a:schemeClr val="dk1"/>
                </a:solidFill>
                <a:latin typeface="Public Sans SemiBold"/>
                <a:ea typeface="Public Sans SemiBold"/>
                <a:cs typeface="Public Sans SemiBold"/>
                <a:sym typeface="Public Sans SemiBold"/>
              </a:defRPr>
            </a:lvl4pPr>
            <a:lvl5pPr lvl="4">
              <a:spcBef>
                <a:spcPts val="0"/>
              </a:spcBef>
              <a:spcAft>
                <a:spcPts val="0"/>
              </a:spcAft>
              <a:buClr>
                <a:schemeClr val="dk1"/>
              </a:buClr>
              <a:buSzPts val="2800"/>
              <a:buFont typeface="Public Sans SemiBold"/>
              <a:buNone/>
              <a:defRPr sz="2800">
                <a:solidFill>
                  <a:schemeClr val="dk1"/>
                </a:solidFill>
                <a:latin typeface="Public Sans SemiBold"/>
                <a:ea typeface="Public Sans SemiBold"/>
                <a:cs typeface="Public Sans SemiBold"/>
                <a:sym typeface="Public Sans SemiBold"/>
              </a:defRPr>
            </a:lvl5pPr>
            <a:lvl6pPr lvl="5">
              <a:spcBef>
                <a:spcPts val="0"/>
              </a:spcBef>
              <a:spcAft>
                <a:spcPts val="0"/>
              </a:spcAft>
              <a:buClr>
                <a:schemeClr val="dk1"/>
              </a:buClr>
              <a:buSzPts val="2800"/>
              <a:buFont typeface="Public Sans SemiBold"/>
              <a:buNone/>
              <a:defRPr sz="2800">
                <a:solidFill>
                  <a:schemeClr val="dk1"/>
                </a:solidFill>
                <a:latin typeface="Public Sans SemiBold"/>
                <a:ea typeface="Public Sans SemiBold"/>
                <a:cs typeface="Public Sans SemiBold"/>
                <a:sym typeface="Public Sans SemiBold"/>
              </a:defRPr>
            </a:lvl6pPr>
            <a:lvl7pPr lvl="6">
              <a:spcBef>
                <a:spcPts val="0"/>
              </a:spcBef>
              <a:spcAft>
                <a:spcPts val="0"/>
              </a:spcAft>
              <a:buClr>
                <a:schemeClr val="dk1"/>
              </a:buClr>
              <a:buSzPts val="2800"/>
              <a:buFont typeface="Public Sans SemiBold"/>
              <a:buNone/>
              <a:defRPr sz="2800">
                <a:solidFill>
                  <a:schemeClr val="dk1"/>
                </a:solidFill>
                <a:latin typeface="Public Sans SemiBold"/>
                <a:ea typeface="Public Sans SemiBold"/>
                <a:cs typeface="Public Sans SemiBold"/>
                <a:sym typeface="Public Sans SemiBold"/>
              </a:defRPr>
            </a:lvl7pPr>
            <a:lvl8pPr lvl="7">
              <a:spcBef>
                <a:spcPts val="0"/>
              </a:spcBef>
              <a:spcAft>
                <a:spcPts val="0"/>
              </a:spcAft>
              <a:buClr>
                <a:schemeClr val="dk1"/>
              </a:buClr>
              <a:buSzPts val="2800"/>
              <a:buFont typeface="Public Sans SemiBold"/>
              <a:buNone/>
              <a:defRPr sz="2800">
                <a:solidFill>
                  <a:schemeClr val="dk1"/>
                </a:solidFill>
                <a:latin typeface="Public Sans SemiBold"/>
                <a:ea typeface="Public Sans SemiBold"/>
                <a:cs typeface="Public Sans SemiBold"/>
                <a:sym typeface="Public Sans SemiBold"/>
              </a:defRPr>
            </a:lvl8pPr>
            <a:lvl9pPr lvl="8">
              <a:spcBef>
                <a:spcPts val="0"/>
              </a:spcBef>
              <a:spcAft>
                <a:spcPts val="0"/>
              </a:spcAft>
              <a:buClr>
                <a:schemeClr val="dk1"/>
              </a:buClr>
              <a:buSzPts val="2800"/>
              <a:buFont typeface="Public Sans SemiBold"/>
              <a:buNone/>
              <a:defRPr sz="2800">
                <a:solidFill>
                  <a:schemeClr val="dk1"/>
                </a:solidFill>
                <a:latin typeface="Public Sans SemiBold"/>
                <a:ea typeface="Public Sans SemiBold"/>
                <a:cs typeface="Public Sans SemiBold"/>
                <a:sym typeface="Public Sans SemiBold"/>
              </a:defRPr>
            </a:lvl9pPr>
          </a:lstStyle>
          <a:p>
            <a:endParaRPr/>
          </a:p>
        </p:txBody>
      </p:sp>
      <p:sp>
        <p:nvSpPr>
          <p:cNvPr id="7" name="Google Shape;7;p1"/>
          <p:cNvSpPr txBox="1">
            <a:spLocks noGrp="1"/>
          </p:cNvSpPr>
          <p:nvPr>
            <p:ph type="body" idx="1"/>
          </p:nvPr>
        </p:nvSpPr>
        <p:spPr>
          <a:xfrm>
            <a:off x="311700" y="1016449"/>
            <a:ext cx="8520600" cy="3416400"/>
          </a:xfrm>
          <a:prstGeom prst="rect">
            <a:avLst/>
          </a:prstGeom>
          <a:noFill/>
          <a:ln>
            <a:noFill/>
          </a:ln>
        </p:spPr>
        <p:txBody>
          <a:bodyPr spcFirstLastPara="1" wrap="square" lIns="91425" tIns="91425" rIns="91425" bIns="91425" anchor="t" anchorCtr="0">
            <a:noAutofit/>
          </a:bodyPr>
          <a:lstStyle>
            <a:lvl1pPr marL="457200" lvl="0" indent="-336550">
              <a:lnSpc>
                <a:spcPct val="115000"/>
              </a:lnSpc>
              <a:spcBef>
                <a:spcPts val="0"/>
              </a:spcBef>
              <a:spcAft>
                <a:spcPts val="0"/>
              </a:spcAft>
              <a:buClr>
                <a:schemeClr val="dk1"/>
              </a:buClr>
              <a:buSzPts val="1700"/>
              <a:buFont typeface="Public Sans"/>
              <a:buChar char="●"/>
              <a:defRPr sz="1700">
                <a:solidFill>
                  <a:schemeClr val="dk1"/>
                </a:solidFill>
                <a:latin typeface="Public Sans"/>
                <a:ea typeface="Public Sans"/>
                <a:cs typeface="Public Sans"/>
                <a:sym typeface="Public Sans"/>
              </a:defRPr>
            </a:lvl1pPr>
            <a:lvl2pPr marL="914400" lvl="1" indent="-311150">
              <a:lnSpc>
                <a:spcPct val="115000"/>
              </a:lnSpc>
              <a:spcBef>
                <a:spcPts val="0"/>
              </a:spcBef>
              <a:spcAft>
                <a:spcPts val="0"/>
              </a:spcAft>
              <a:buClr>
                <a:schemeClr val="dk1"/>
              </a:buClr>
              <a:buSzPts val="1300"/>
              <a:buFont typeface="Public Sans"/>
              <a:buChar char="○"/>
              <a:defRPr sz="1300">
                <a:solidFill>
                  <a:schemeClr val="dk1"/>
                </a:solidFill>
                <a:latin typeface="Public Sans"/>
                <a:ea typeface="Public Sans"/>
                <a:cs typeface="Public Sans"/>
                <a:sym typeface="Public Sans"/>
              </a:defRPr>
            </a:lvl2pPr>
            <a:lvl3pPr marL="1371600" lvl="2" indent="-311150">
              <a:lnSpc>
                <a:spcPct val="115000"/>
              </a:lnSpc>
              <a:spcBef>
                <a:spcPts val="0"/>
              </a:spcBef>
              <a:spcAft>
                <a:spcPts val="0"/>
              </a:spcAft>
              <a:buClr>
                <a:schemeClr val="dk1"/>
              </a:buClr>
              <a:buSzPts val="1300"/>
              <a:buFont typeface="Public Sans"/>
              <a:buChar char="■"/>
              <a:defRPr sz="1300">
                <a:solidFill>
                  <a:schemeClr val="dk1"/>
                </a:solidFill>
                <a:latin typeface="Public Sans"/>
                <a:ea typeface="Public Sans"/>
                <a:cs typeface="Public Sans"/>
                <a:sym typeface="Public Sans"/>
              </a:defRPr>
            </a:lvl3pPr>
            <a:lvl4pPr marL="1828800" lvl="3" indent="-311150">
              <a:lnSpc>
                <a:spcPct val="115000"/>
              </a:lnSpc>
              <a:spcBef>
                <a:spcPts val="0"/>
              </a:spcBef>
              <a:spcAft>
                <a:spcPts val="0"/>
              </a:spcAft>
              <a:buClr>
                <a:schemeClr val="dk1"/>
              </a:buClr>
              <a:buSzPts val="1300"/>
              <a:buFont typeface="Public Sans"/>
              <a:buChar char="●"/>
              <a:defRPr sz="1300">
                <a:solidFill>
                  <a:schemeClr val="dk1"/>
                </a:solidFill>
                <a:latin typeface="Public Sans"/>
                <a:ea typeface="Public Sans"/>
                <a:cs typeface="Public Sans"/>
                <a:sym typeface="Public Sans"/>
              </a:defRPr>
            </a:lvl4pPr>
            <a:lvl5pPr marL="2286000" lvl="4" indent="-311150">
              <a:lnSpc>
                <a:spcPct val="115000"/>
              </a:lnSpc>
              <a:spcBef>
                <a:spcPts val="0"/>
              </a:spcBef>
              <a:spcAft>
                <a:spcPts val="0"/>
              </a:spcAft>
              <a:buClr>
                <a:schemeClr val="dk1"/>
              </a:buClr>
              <a:buSzPts val="1300"/>
              <a:buFont typeface="Public Sans"/>
              <a:buChar char="○"/>
              <a:defRPr sz="1300">
                <a:solidFill>
                  <a:schemeClr val="dk1"/>
                </a:solidFill>
                <a:latin typeface="Public Sans"/>
                <a:ea typeface="Public Sans"/>
                <a:cs typeface="Public Sans"/>
                <a:sym typeface="Public Sans"/>
              </a:defRPr>
            </a:lvl5pPr>
            <a:lvl6pPr marL="2743200" lvl="5" indent="-311150">
              <a:lnSpc>
                <a:spcPct val="115000"/>
              </a:lnSpc>
              <a:spcBef>
                <a:spcPts val="0"/>
              </a:spcBef>
              <a:spcAft>
                <a:spcPts val="0"/>
              </a:spcAft>
              <a:buClr>
                <a:schemeClr val="dk1"/>
              </a:buClr>
              <a:buSzPts val="1300"/>
              <a:buFont typeface="Public Sans"/>
              <a:buChar char="■"/>
              <a:defRPr sz="1300">
                <a:solidFill>
                  <a:schemeClr val="dk1"/>
                </a:solidFill>
                <a:latin typeface="Public Sans"/>
                <a:ea typeface="Public Sans"/>
                <a:cs typeface="Public Sans"/>
                <a:sym typeface="Public Sans"/>
              </a:defRPr>
            </a:lvl6pPr>
            <a:lvl7pPr marL="3200400" lvl="6" indent="-311150">
              <a:lnSpc>
                <a:spcPct val="115000"/>
              </a:lnSpc>
              <a:spcBef>
                <a:spcPts val="0"/>
              </a:spcBef>
              <a:spcAft>
                <a:spcPts val="0"/>
              </a:spcAft>
              <a:buClr>
                <a:schemeClr val="dk1"/>
              </a:buClr>
              <a:buSzPts val="1300"/>
              <a:buFont typeface="Public Sans"/>
              <a:buChar char="●"/>
              <a:defRPr sz="1300">
                <a:solidFill>
                  <a:schemeClr val="dk1"/>
                </a:solidFill>
                <a:latin typeface="Public Sans"/>
                <a:ea typeface="Public Sans"/>
                <a:cs typeface="Public Sans"/>
                <a:sym typeface="Public Sans"/>
              </a:defRPr>
            </a:lvl7pPr>
            <a:lvl8pPr marL="3657600" lvl="7" indent="-311150">
              <a:lnSpc>
                <a:spcPct val="115000"/>
              </a:lnSpc>
              <a:spcBef>
                <a:spcPts val="0"/>
              </a:spcBef>
              <a:spcAft>
                <a:spcPts val="0"/>
              </a:spcAft>
              <a:buClr>
                <a:schemeClr val="dk1"/>
              </a:buClr>
              <a:buSzPts val="1300"/>
              <a:buFont typeface="Public Sans"/>
              <a:buChar char="○"/>
              <a:defRPr sz="1300">
                <a:solidFill>
                  <a:schemeClr val="dk1"/>
                </a:solidFill>
                <a:latin typeface="Public Sans"/>
                <a:ea typeface="Public Sans"/>
                <a:cs typeface="Public Sans"/>
                <a:sym typeface="Public Sans"/>
              </a:defRPr>
            </a:lvl8pPr>
            <a:lvl9pPr marL="4114800" lvl="8" indent="-311150">
              <a:lnSpc>
                <a:spcPct val="115000"/>
              </a:lnSpc>
              <a:spcBef>
                <a:spcPts val="0"/>
              </a:spcBef>
              <a:spcAft>
                <a:spcPts val="0"/>
              </a:spcAft>
              <a:buClr>
                <a:schemeClr val="dk1"/>
              </a:buClr>
              <a:buSzPts val="1300"/>
              <a:buFont typeface="Public Sans"/>
              <a:buChar char="■"/>
              <a:defRPr sz="1300">
                <a:solidFill>
                  <a:schemeClr val="dk1"/>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800">
                <a:solidFill>
                  <a:schemeClr val="lt2"/>
                </a:solidFill>
                <a:latin typeface="Public Sans"/>
                <a:ea typeface="Public Sans"/>
                <a:cs typeface="Public Sans"/>
                <a:sym typeface="Public Sans"/>
              </a:defRPr>
            </a:lvl1pPr>
            <a:lvl2pPr lvl="1" algn="r">
              <a:buNone/>
              <a:defRPr sz="800">
                <a:solidFill>
                  <a:schemeClr val="lt2"/>
                </a:solidFill>
                <a:latin typeface="Public Sans"/>
                <a:ea typeface="Public Sans"/>
                <a:cs typeface="Public Sans"/>
                <a:sym typeface="Public Sans"/>
              </a:defRPr>
            </a:lvl2pPr>
            <a:lvl3pPr lvl="2" algn="r">
              <a:buNone/>
              <a:defRPr sz="800">
                <a:solidFill>
                  <a:schemeClr val="lt2"/>
                </a:solidFill>
                <a:latin typeface="Public Sans"/>
                <a:ea typeface="Public Sans"/>
                <a:cs typeface="Public Sans"/>
                <a:sym typeface="Public Sans"/>
              </a:defRPr>
            </a:lvl3pPr>
            <a:lvl4pPr lvl="3" algn="r">
              <a:buNone/>
              <a:defRPr sz="800">
                <a:solidFill>
                  <a:schemeClr val="lt2"/>
                </a:solidFill>
                <a:latin typeface="Public Sans"/>
                <a:ea typeface="Public Sans"/>
                <a:cs typeface="Public Sans"/>
                <a:sym typeface="Public Sans"/>
              </a:defRPr>
            </a:lvl4pPr>
            <a:lvl5pPr lvl="4" algn="r">
              <a:buNone/>
              <a:defRPr sz="800">
                <a:solidFill>
                  <a:schemeClr val="lt2"/>
                </a:solidFill>
                <a:latin typeface="Public Sans"/>
                <a:ea typeface="Public Sans"/>
                <a:cs typeface="Public Sans"/>
                <a:sym typeface="Public Sans"/>
              </a:defRPr>
            </a:lvl5pPr>
            <a:lvl6pPr lvl="5" algn="r">
              <a:buNone/>
              <a:defRPr sz="800">
                <a:solidFill>
                  <a:schemeClr val="lt2"/>
                </a:solidFill>
                <a:latin typeface="Public Sans"/>
                <a:ea typeface="Public Sans"/>
                <a:cs typeface="Public Sans"/>
                <a:sym typeface="Public Sans"/>
              </a:defRPr>
            </a:lvl6pPr>
            <a:lvl7pPr lvl="6" algn="r">
              <a:buNone/>
              <a:defRPr sz="800">
                <a:solidFill>
                  <a:schemeClr val="lt2"/>
                </a:solidFill>
                <a:latin typeface="Public Sans"/>
                <a:ea typeface="Public Sans"/>
                <a:cs typeface="Public Sans"/>
                <a:sym typeface="Public Sans"/>
              </a:defRPr>
            </a:lvl7pPr>
            <a:lvl8pPr lvl="7" algn="r">
              <a:buNone/>
              <a:defRPr sz="800">
                <a:solidFill>
                  <a:schemeClr val="lt2"/>
                </a:solidFill>
                <a:latin typeface="Public Sans"/>
                <a:ea typeface="Public Sans"/>
                <a:cs typeface="Public Sans"/>
                <a:sym typeface="Public Sans"/>
              </a:defRPr>
            </a:lvl8pPr>
            <a:lvl9pPr lvl="8" algn="r">
              <a:buNone/>
              <a:defRPr sz="800">
                <a:solidFill>
                  <a:schemeClr val="lt2"/>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373525" y="4706117"/>
            <a:ext cx="29496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700" i="0" u="none" strike="noStrike" cap="none">
                <a:solidFill>
                  <a:srgbClr val="FFFFFF"/>
                </a:solidFill>
                <a:latin typeface="Public Sans Light"/>
                <a:ea typeface="Public Sans Light"/>
                <a:cs typeface="Public Sans Light"/>
                <a:sym typeface="Public Sans Light"/>
              </a:rPr>
              <a:t>Copyright © </a:t>
            </a:r>
            <a:r>
              <a:rPr lang="en" sz="700">
                <a:solidFill>
                  <a:srgbClr val="FFFFFF"/>
                </a:solidFill>
                <a:latin typeface="Public Sans Light"/>
                <a:ea typeface="Public Sans Light"/>
                <a:cs typeface="Public Sans Light"/>
                <a:sym typeface="Public Sans Light"/>
              </a:rPr>
              <a:t>SchoolStatus 2025</a:t>
            </a:r>
            <a:endParaRPr sz="700" i="0" u="none" strike="noStrike" cap="none">
              <a:solidFill>
                <a:srgbClr val="FFFFFF"/>
              </a:solidFill>
              <a:latin typeface="Public Sans Light"/>
              <a:ea typeface="Public Sans Light"/>
              <a:cs typeface="Public Sans Light"/>
              <a:sym typeface="Public Sans Light"/>
            </a:endParaRPr>
          </a:p>
        </p:txBody>
      </p:sp>
      <p:pic>
        <p:nvPicPr>
          <p:cNvPr id="10" name="Google Shape;10;p1"/>
          <p:cNvPicPr preferRelativeResize="0"/>
          <p:nvPr/>
        </p:nvPicPr>
        <p:blipFill>
          <a:blip r:embed="rId20">
            <a:alphaModFix/>
          </a:blip>
          <a:stretch>
            <a:fillRect/>
          </a:stretch>
        </p:blipFill>
        <p:spPr>
          <a:xfrm>
            <a:off x="153700" y="4741560"/>
            <a:ext cx="219826" cy="2369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schoolstatus.com/resource/tools-attendance-impact-calculato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ADA Funding Deck: How to Use This Deck</a:t>
            </a:r>
            <a:endParaRPr b="1">
              <a:latin typeface="Public Sans"/>
              <a:ea typeface="Public Sans"/>
              <a:cs typeface="Public Sans"/>
              <a:sym typeface="Public Sans"/>
            </a:endParaRPr>
          </a:p>
        </p:txBody>
      </p:sp>
      <p:sp>
        <p:nvSpPr>
          <p:cNvPr id="99" name="Google Shape;99;p20"/>
          <p:cNvSpPr txBox="1">
            <a:spLocks noGrp="1"/>
          </p:cNvSpPr>
          <p:nvPr>
            <p:ph type="body" idx="1"/>
          </p:nvPr>
        </p:nvSpPr>
        <p:spPr>
          <a:xfrm>
            <a:off x="311700" y="1064263"/>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a:t>Replace</a:t>
            </a:r>
            <a:r>
              <a:rPr lang="en" sz="1400"/>
              <a:t> all [INSERT] and [PLACEHOLDER] sections with your data</a:t>
            </a:r>
            <a:endParaRPr sz="1400"/>
          </a:p>
          <a:p>
            <a:pPr marL="457200" lvl="0" indent="-317500" algn="l" rtl="0">
              <a:spcBef>
                <a:spcPts val="1000"/>
              </a:spcBef>
              <a:spcAft>
                <a:spcPts val="0"/>
              </a:spcAft>
              <a:buSzPts val="1400"/>
              <a:buChar char="●"/>
            </a:pPr>
            <a:r>
              <a:rPr lang="en" b="1"/>
              <a:t>Practice</a:t>
            </a:r>
            <a:r>
              <a:rPr lang="en"/>
              <a:t> emphasizing REVENUE RECOVERY not "cost savings"</a:t>
            </a:r>
            <a:endParaRPr/>
          </a:p>
          <a:p>
            <a:pPr marL="457200" lvl="0" indent="-317500" algn="l" rtl="0">
              <a:spcBef>
                <a:spcPts val="1000"/>
              </a:spcBef>
              <a:spcAft>
                <a:spcPts val="0"/>
              </a:spcAft>
              <a:buSzPts val="1400"/>
              <a:buChar char="●"/>
            </a:pPr>
            <a:r>
              <a:rPr lang="en" sz="1400" b="1"/>
              <a:t>Request</a:t>
            </a:r>
            <a:r>
              <a:rPr lang="en" sz="1400"/>
              <a:t> pricing from SchoolStatus (</a:t>
            </a:r>
            <a:r>
              <a:rPr lang="en"/>
              <a:t>we’ll</a:t>
            </a:r>
            <a:r>
              <a:rPr lang="en" sz="1400"/>
              <a:t> calculate ROI for you)</a:t>
            </a:r>
            <a:endParaRPr sz="1400"/>
          </a:p>
          <a:p>
            <a:pPr marL="457200" lvl="0" indent="-317500" algn="l" rtl="0">
              <a:spcBef>
                <a:spcPts val="1000"/>
              </a:spcBef>
              <a:spcAft>
                <a:spcPts val="0"/>
              </a:spcAft>
              <a:buSzPts val="1400"/>
              <a:buChar char="●"/>
            </a:pPr>
            <a:r>
              <a:rPr lang="en" b="1"/>
              <a:t>Move</a:t>
            </a:r>
            <a:r>
              <a:rPr lang="en"/>
              <a:t> these first 2 slides to the end</a:t>
            </a:r>
            <a:endParaRPr/>
          </a:p>
          <a:p>
            <a:pPr marL="457200" lvl="0" indent="-317500" algn="l" rtl="0">
              <a:spcBef>
                <a:spcPts val="1000"/>
              </a:spcBef>
              <a:spcAft>
                <a:spcPts val="1000"/>
              </a:spcAft>
              <a:buSzPts val="1400"/>
              <a:buChar char="●"/>
            </a:pPr>
            <a:r>
              <a:rPr lang="en" sz="1400" b="1"/>
              <a:t>Keep</a:t>
            </a:r>
            <a:r>
              <a:rPr lang="en" sz="1400"/>
              <a:t> presentation under 15 minutes</a:t>
            </a:r>
            <a:endParaRPr/>
          </a:p>
        </p:txBody>
      </p:sp>
      <p:sp>
        <p:nvSpPr>
          <p:cNvPr id="100" name="Google Shape;100;p20"/>
          <p:cNvSpPr txBox="1">
            <a:spLocks noGrp="1"/>
          </p:cNvSpPr>
          <p:nvPr>
            <p:ph type="body" idx="2"/>
          </p:nvPr>
        </p:nvSpPr>
        <p:spPr>
          <a:xfrm>
            <a:off x="4598725" y="1064275"/>
            <a:ext cx="4233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Key Talking Points:</a:t>
            </a:r>
            <a:endParaRPr b="1"/>
          </a:p>
          <a:p>
            <a:pPr marL="457200" lvl="0" indent="-317500" algn="l" rtl="0">
              <a:spcBef>
                <a:spcPts val="1000"/>
              </a:spcBef>
              <a:spcAft>
                <a:spcPts val="0"/>
              </a:spcAft>
              <a:buSzPts val="1400"/>
              <a:buChar char="●"/>
            </a:pPr>
            <a:r>
              <a:rPr lang="en"/>
              <a:t>"This is revenue recovery, not an expense"</a:t>
            </a:r>
            <a:endParaRPr/>
          </a:p>
          <a:p>
            <a:pPr marL="457200" lvl="0" indent="-317500" algn="l" rtl="0">
              <a:spcBef>
                <a:spcPts val="1000"/>
              </a:spcBef>
              <a:spcAft>
                <a:spcPts val="0"/>
              </a:spcAft>
              <a:buSzPts val="1400"/>
              <a:buChar char="●"/>
            </a:pPr>
            <a:r>
              <a:rPr lang="en"/>
              <a:t>"Pays for itself within [X] months"</a:t>
            </a:r>
            <a:endParaRPr/>
          </a:p>
          <a:p>
            <a:pPr marL="457200" lvl="0" indent="-317500" algn="l" rtl="0">
              <a:spcBef>
                <a:spcPts val="1000"/>
              </a:spcBef>
              <a:spcAft>
                <a:spcPts val="0"/>
              </a:spcAft>
              <a:buSzPts val="1400"/>
              <a:buChar char="●"/>
            </a:pPr>
            <a:r>
              <a:rPr lang="en"/>
              <a:t>"430+ districts already recovering millions"</a:t>
            </a:r>
            <a:endParaRPr/>
          </a:p>
          <a:p>
            <a:pPr marL="457200" lvl="0" indent="-317500" algn="l" rtl="0">
              <a:spcBef>
                <a:spcPts val="1000"/>
              </a:spcBef>
              <a:spcAft>
                <a:spcPts val="0"/>
              </a:spcAft>
              <a:buSzPts val="1400"/>
              <a:buChar char="●"/>
            </a:pPr>
            <a:r>
              <a:rPr lang="en"/>
              <a:t>"We're losing $[X] every single day we wait"</a:t>
            </a:r>
            <a:endParaRPr/>
          </a:p>
          <a:p>
            <a:pPr marL="457200" lvl="0" indent="-317500" algn="l" rtl="0">
              <a:spcBef>
                <a:spcPts val="1000"/>
              </a:spcBef>
              <a:spcAft>
                <a:spcPts val="1000"/>
              </a:spcAft>
              <a:buSzPts val="1400"/>
              <a:buChar char="●"/>
            </a:pPr>
            <a:r>
              <a:rPr lang="en"/>
              <a:t>"This frees up staff for meaningful work with families"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1"/>
                </a:solidFill>
                <a:latin typeface="Public Sans"/>
                <a:ea typeface="Public Sans"/>
                <a:cs typeface="Public Sans"/>
                <a:sym typeface="Public Sans"/>
              </a:rPr>
              <a:t>Recommended Action</a:t>
            </a:r>
            <a:endParaRPr b="1">
              <a:solidFill>
                <a:schemeClr val="accent1"/>
              </a:solidFill>
              <a:latin typeface="Public Sans"/>
              <a:ea typeface="Public Sans"/>
              <a:cs typeface="Public Sans"/>
              <a:sym typeface="Public Sans"/>
            </a:endParaRPr>
          </a:p>
        </p:txBody>
      </p:sp>
      <p:sp>
        <p:nvSpPr>
          <p:cNvPr id="194" name="Google Shape;194;p29"/>
          <p:cNvSpPr txBox="1">
            <a:spLocks noGrp="1"/>
          </p:cNvSpPr>
          <p:nvPr>
            <p:ph type="body" idx="1"/>
          </p:nvPr>
        </p:nvSpPr>
        <p:spPr>
          <a:xfrm>
            <a:off x="311700" y="1064263"/>
            <a:ext cx="39999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chemeClr val="lt1"/>
                </a:solidFill>
              </a:rPr>
              <a:t>Timeline:</a:t>
            </a:r>
            <a:endParaRPr sz="1400" b="1">
              <a:solidFill>
                <a:schemeClr val="lt1"/>
              </a:solidFill>
            </a:endParaRPr>
          </a:p>
          <a:p>
            <a:pPr marL="457200" lvl="0" indent="-317500" algn="l" rtl="0">
              <a:lnSpc>
                <a:spcPct val="115000"/>
              </a:lnSpc>
              <a:spcBef>
                <a:spcPts val="1000"/>
              </a:spcBef>
              <a:spcAft>
                <a:spcPts val="0"/>
              </a:spcAft>
              <a:buClr>
                <a:schemeClr val="lt1"/>
              </a:buClr>
              <a:buSzPts val="1400"/>
              <a:buFont typeface="Public Sans"/>
              <a:buChar char="●"/>
            </a:pPr>
            <a:r>
              <a:rPr lang="en" sz="1400">
                <a:solidFill>
                  <a:schemeClr val="lt1"/>
                </a:solidFill>
              </a:rPr>
              <a:t>Month 1: Setup &amp; integration</a:t>
            </a:r>
            <a:endParaRPr sz="1400">
              <a:solidFill>
                <a:schemeClr val="lt1"/>
              </a:solidFill>
            </a:endParaRPr>
          </a:p>
          <a:p>
            <a:pPr marL="457200" lvl="0" indent="-317500" algn="l" rtl="0">
              <a:lnSpc>
                <a:spcPct val="115000"/>
              </a:lnSpc>
              <a:spcBef>
                <a:spcPts val="0"/>
              </a:spcBef>
              <a:spcAft>
                <a:spcPts val="0"/>
              </a:spcAft>
              <a:buClr>
                <a:schemeClr val="lt1"/>
              </a:buClr>
              <a:buSzPts val="1400"/>
              <a:buFont typeface="Public Sans"/>
              <a:buChar char="●"/>
            </a:pPr>
            <a:r>
              <a:rPr lang="en" sz="1400">
                <a:solidFill>
                  <a:schemeClr val="lt1"/>
                </a:solidFill>
              </a:rPr>
              <a:t>Month 2: Pilot &amp; training</a:t>
            </a:r>
            <a:endParaRPr sz="1400">
              <a:solidFill>
                <a:schemeClr val="lt1"/>
              </a:solidFill>
            </a:endParaRPr>
          </a:p>
          <a:p>
            <a:pPr marL="457200" lvl="0" indent="-317500" algn="l" rtl="0">
              <a:lnSpc>
                <a:spcPct val="115000"/>
              </a:lnSpc>
              <a:spcBef>
                <a:spcPts val="0"/>
              </a:spcBef>
              <a:spcAft>
                <a:spcPts val="0"/>
              </a:spcAft>
              <a:buClr>
                <a:schemeClr val="lt1"/>
              </a:buClr>
              <a:buSzPts val="1400"/>
              <a:buFont typeface="Public Sans"/>
              <a:buChar char="●"/>
            </a:pPr>
            <a:r>
              <a:rPr lang="en" sz="1400">
                <a:solidFill>
                  <a:schemeClr val="lt1"/>
                </a:solidFill>
              </a:rPr>
              <a:t>Month 3: Full deployment</a:t>
            </a:r>
            <a:endParaRPr sz="1400">
              <a:solidFill>
                <a:schemeClr val="lt1"/>
              </a:solidFill>
            </a:endParaRPr>
          </a:p>
          <a:p>
            <a:pPr marL="457200" lvl="0" indent="-317500" algn="l" rtl="0">
              <a:lnSpc>
                <a:spcPct val="115000"/>
              </a:lnSpc>
              <a:spcBef>
                <a:spcPts val="0"/>
              </a:spcBef>
              <a:spcAft>
                <a:spcPts val="0"/>
              </a:spcAft>
              <a:buClr>
                <a:schemeClr val="lt1"/>
              </a:buClr>
              <a:buSzPts val="1400"/>
              <a:buFont typeface="Public Sans"/>
              <a:buChar char="●"/>
            </a:pPr>
            <a:r>
              <a:rPr lang="en" sz="1400">
                <a:solidFill>
                  <a:schemeClr val="lt1"/>
                </a:solidFill>
              </a:rPr>
              <a:t>Month 4: First revenue recovery visible</a:t>
            </a:r>
            <a:endParaRPr sz="1400" b="1">
              <a:solidFill>
                <a:schemeClr val="lt1"/>
              </a:solidFill>
            </a:endParaRPr>
          </a:p>
          <a:p>
            <a:pPr marL="0" lvl="0" indent="0" algn="l" rtl="0">
              <a:lnSpc>
                <a:spcPct val="115000"/>
              </a:lnSpc>
              <a:spcBef>
                <a:spcPts val="1000"/>
              </a:spcBef>
              <a:spcAft>
                <a:spcPts val="0"/>
              </a:spcAft>
              <a:buNone/>
            </a:pPr>
            <a:endParaRPr sz="1400">
              <a:solidFill>
                <a:schemeClr val="lt1"/>
              </a:solidFill>
            </a:endParaRPr>
          </a:p>
          <a:p>
            <a:pPr marL="0" lvl="0" indent="0" algn="l" rtl="0">
              <a:lnSpc>
                <a:spcPct val="115000"/>
              </a:lnSpc>
              <a:spcBef>
                <a:spcPts val="1000"/>
              </a:spcBef>
              <a:spcAft>
                <a:spcPts val="0"/>
              </a:spcAft>
              <a:buNone/>
            </a:pPr>
            <a:r>
              <a:rPr lang="en" sz="1400" b="1">
                <a:solidFill>
                  <a:schemeClr val="lt1"/>
                </a:solidFill>
              </a:rPr>
              <a:t>Success Metrics:</a:t>
            </a:r>
            <a:endParaRPr sz="1400" b="1">
              <a:solidFill>
                <a:schemeClr val="lt1"/>
              </a:solidFill>
            </a:endParaRPr>
          </a:p>
          <a:p>
            <a:pPr marL="457200" lvl="0" indent="-317500" algn="l" rtl="0">
              <a:lnSpc>
                <a:spcPct val="115000"/>
              </a:lnSpc>
              <a:spcBef>
                <a:spcPts val="1000"/>
              </a:spcBef>
              <a:spcAft>
                <a:spcPts val="0"/>
              </a:spcAft>
              <a:buClr>
                <a:schemeClr val="lt1"/>
              </a:buClr>
              <a:buSzPts val="1400"/>
              <a:buFont typeface="Public Sans"/>
              <a:buChar char="●"/>
            </a:pPr>
            <a:r>
              <a:rPr lang="en" sz="1400">
                <a:solidFill>
                  <a:schemeClr val="lt1"/>
                </a:solidFill>
              </a:rPr>
              <a:t>5% reduction in chronic absenteeism</a:t>
            </a:r>
            <a:endParaRPr sz="1400">
              <a:solidFill>
                <a:schemeClr val="lt1"/>
              </a:solidFill>
            </a:endParaRPr>
          </a:p>
          <a:p>
            <a:pPr marL="457200" lvl="0" indent="-317500" algn="l" rtl="0">
              <a:lnSpc>
                <a:spcPct val="115000"/>
              </a:lnSpc>
              <a:spcBef>
                <a:spcPts val="0"/>
              </a:spcBef>
              <a:spcAft>
                <a:spcPts val="0"/>
              </a:spcAft>
              <a:buClr>
                <a:schemeClr val="lt1"/>
              </a:buClr>
              <a:buSzPts val="1400"/>
              <a:buFont typeface="Public Sans"/>
              <a:buChar char="●"/>
            </a:pPr>
            <a:r>
              <a:rPr lang="en" sz="1400">
                <a:solidFill>
                  <a:schemeClr val="lt1"/>
                </a:solidFill>
              </a:rPr>
              <a:t>Positive ROI within 6 months</a:t>
            </a:r>
            <a:endParaRPr sz="1400">
              <a:solidFill>
                <a:schemeClr val="lt1"/>
              </a:solidFill>
            </a:endParaRPr>
          </a:p>
          <a:p>
            <a:pPr marL="457200" lvl="0" indent="-317500" algn="l" rtl="0">
              <a:lnSpc>
                <a:spcPct val="115000"/>
              </a:lnSpc>
              <a:spcBef>
                <a:spcPts val="0"/>
              </a:spcBef>
              <a:spcAft>
                <a:spcPts val="1000"/>
              </a:spcAft>
              <a:buClr>
                <a:schemeClr val="lt1"/>
              </a:buClr>
              <a:buSzPts val="1400"/>
              <a:buFont typeface="Public Sans"/>
              <a:buChar char="●"/>
            </a:pPr>
            <a:r>
              <a:rPr lang="en" sz="1400">
                <a:solidFill>
                  <a:schemeClr val="lt1"/>
                </a:solidFill>
              </a:rPr>
              <a:t>Monthly progress reports</a:t>
            </a:r>
            <a:endParaRPr sz="1400" b="1">
              <a:solidFill>
                <a:schemeClr val="lt1"/>
              </a:solidFill>
            </a:endParaRPr>
          </a:p>
        </p:txBody>
      </p:sp>
      <p:sp>
        <p:nvSpPr>
          <p:cNvPr id="195" name="Google Shape;195;p29"/>
          <p:cNvSpPr txBox="1">
            <a:spLocks noGrp="1"/>
          </p:cNvSpPr>
          <p:nvPr>
            <p:ph type="body" idx="2"/>
          </p:nvPr>
        </p:nvSpPr>
        <p:spPr>
          <a:xfrm>
            <a:off x="4832400" y="1064271"/>
            <a:ext cx="3999900" cy="2393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Why Act Now?</a:t>
            </a:r>
            <a:endParaRPr b="1"/>
          </a:p>
          <a:p>
            <a:pPr marL="457200" lvl="0" indent="-317500" algn="l" rtl="0">
              <a:lnSpc>
                <a:spcPct val="115000"/>
              </a:lnSpc>
              <a:spcBef>
                <a:spcPts val="1000"/>
              </a:spcBef>
              <a:spcAft>
                <a:spcPts val="0"/>
              </a:spcAft>
              <a:buSzPts val="1400"/>
              <a:buFont typeface="Public Sans"/>
              <a:buChar char="●"/>
            </a:pPr>
            <a:r>
              <a:rPr lang="en"/>
              <a:t>Every day = $[INSERT] in lost funding</a:t>
            </a:r>
            <a:endParaRPr/>
          </a:p>
          <a:p>
            <a:pPr marL="457200" lvl="0" indent="-317500" algn="l" rtl="0">
              <a:lnSpc>
                <a:spcPct val="115000"/>
              </a:lnSpc>
              <a:spcBef>
                <a:spcPts val="1000"/>
              </a:spcBef>
              <a:spcAft>
                <a:spcPts val="0"/>
              </a:spcAft>
              <a:buSzPts val="1400"/>
              <a:buFont typeface="Public Sans"/>
              <a:buChar char="●"/>
            </a:pPr>
            <a:r>
              <a:rPr lang="en"/>
              <a:t>Federal funding uncertainty</a:t>
            </a:r>
            <a:endParaRPr/>
          </a:p>
          <a:p>
            <a:pPr marL="457200" lvl="0" indent="-317500" algn="l" rtl="0">
              <a:lnSpc>
                <a:spcPct val="115000"/>
              </a:lnSpc>
              <a:spcBef>
                <a:spcPts val="1000"/>
              </a:spcBef>
              <a:spcAft>
                <a:spcPts val="1000"/>
              </a:spcAft>
              <a:buSzPts val="1400"/>
              <a:buFont typeface="Public Sans"/>
              <a:buChar char="●"/>
            </a:pPr>
            <a:r>
              <a:rPr lang="en"/>
              <a:t>Neighboring districts already recovering revenue</a:t>
            </a:r>
            <a:endParaRPr/>
          </a:p>
        </p:txBody>
      </p:sp>
      <p:sp>
        <p:nvSpPr>
          <p:cNvPr id="196" name="Google Shape;196;p29"/>
          <p:cNvSpPr/>
          <p:nvPr/>
        </p:nvSpPr>
        <p:spPr>
          <a:xfrm>
            <a:off x="4951225" y="3209275"/>
            <a:ext cx="3589200" cy="12714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57150" lvl="0" indent="0" algn="l" rtl="0">
              <a:spcBef>
                <a:spcPts val="0"/>
              </a:spcBef>
              <a:spcAft>
                <a:spcPts val="0"/>
              </a:spcAft>
              <a:buNone/>
            </a:pPr>
            <a:r>
              <a:rPr lang="en" sz="1200" b="1">
                <a:solidFill>
                  <a:schemeClr val="dk1"/>
                </a:solidFill>
                <a:latin typeface="Public Sans"/>
                <a:ea typeface="Public Sans"/>
                <a:cs typeface="Public Sans"/>
                <a:sym typeface="Public Sans"/>
              </a:rPr>
              <a:t>Proposed Resolution:</a:t>
            </a:r>
            <a:r>
              <a:rPr lang="en" sz="1200">
                <a:solidFill>
                  <a:schemeClr val="dk1"/>
                </a:solidFill>
                <a:latin typeface="Public Sans"/>
                <a:ea typeface="Public Sans"/>
                <a:cs typeface="Public Sans"/>
                <a:sym typeface="Public Sans"/>
              </a:rPr>
              <a:t> </a:t>
            </a:r>
            <a:endParaRPr sz="1200">
              <a:solidFill>
                <a:schemeClr val="dk1"/>
              </a:solidFill>
              <a:latin typeface="Public Sans"/>
              <a:ea typeface="Public Sans"/>
              <a:cs typeface="Public Sans"/>
              <a:sym typeface="Public Sans"/>
            </a:endParaRPr>
          </a:p>
          <a:p>
            <a:pPr marL="57150" lvl="0" indent="0" algn="l" rtl="0">
              <a:spcBef>
                <a:spcPts val="0"/>
              </a:spcBef>
              <a:spcAft>
                <a:spcPts val="0"/>
              </a:spcAft>
              <a:buNone/>
            </a:pPr>
            <a:r>
              <a:rPr lang="en" sz="1200">
                <a:solidFill>
                  <a:schemeClr val="dk1"/>
                </a:solidFill>
                <a:latin typeface="Public Sans"/>
                <a:ea typeface="Public Sans"/>
                <a:cs typeface="Public Sans"/>
                <a:sym typeface="Public Sans"/>
              </a:rPr>
              <a:t>Authorize administration to pursue attendance management solution with demonstrated ROI, not to exceed first-year revenue recovery projections</a:t>
            </a:r>
            <a:endParaRPr sz="1200" b="1">
              <a:solidFill>
                <a:schemeClr val="dk1"/>
              </a:solidFill>
              <a:latin typeface="Public Sans"/>
              <a:ea typeface="Public Sans"/>
              <a:cs typeface="Public Sans"/>
              <a:sym typeface="Public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C1EDFF"/>
                </a:solidFill>
              </a:rPr>
              <a:t>Thank you</a:t>
            </a:r>
            <a:endParaRPr>
              <a:solidFill>
                <a:srgbClr val="C1ED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ADA Funding Deck: What You’ll Need to Gather</a:t>
            </a:r>
            <a:endParaRPr b="1">
              <a:latin typeface="Public Sans"/>
              <a:ea typeface="Public Sans"/>
              <a:cs typeface="Public Sans"/>
              <a:sym typeface="Public Sans"/>
            </a:endParaRPr>
          </a:p>
        </p:txBody>
      </p:sp>
      <p:sp>
        <p:nvSpPr>
          <p:cNvPr id="106" name="Google Shape;106;p21"/>
          <p:cNvSpPr txBox="1">
            <a:spLocks noGrp="1"/>
          </p:cNvSpPr>
          <p:nvPr>
            <p:ph type="body" idx="1"/>
          </p:nvPr>
        </p:nvSpPr>
        <p:spPr>
          <a:xfrm>
            <a:off x="311700" y="1016449"/>
            <a:ext cx="8520600" cy="3416400"/>
          </a:xfrm>
          <a:prstGeom prst="rect">
            <a:avLst/>
          </a:prstGeom>
        </p:spPr>
        <p:txBody>
          <a:bodyPr spcFirstLastPara="1" wrap="square" lIns="91425" tIns="91425" rIns="91425" bIns="91425" anchor="t" anchorCtr="0">
            <a:noAutofit/>
          </a:bodyPr>
          <a:lstStyle/>
          <a:p>
            <a:pPr marL="457200" lvl="0" indent="-317500" algn="l" rtl="0">
              <a:spcBef>
                <a:spcPts val="1200"/>
              </a:spcBef>
              <a:spcAft>
                <a:spcPts val="0"/>
              </a:spcAft>
              <a:buSzPts val="1400"/>
              <a:buFont typeface="Public Sans"/>
              <a:buAutoNum type="arabicPeriod"/>
            </a:pPr>
            <a:r>
              <a:rPr lang="en" sz="1400" b="1"/>
              <a:t>Your District's Numbers:</a:t>
            </a:r>
            <a:endParaRPr sz="1400" b="1"/>
          </a:p>
          <a:p>
            <a:pPr marL="914400" lvl="1" indent="-298450" algn="l" rtl="0">
              <a:spcBef>
                <a:spcPts val="0"/>
              </a:spcBef>
              <a:spcAft>
                <a:spcPts val="0"/>
              </a:spcAft>
              <a:buSzPts val="1100"/>
              <a:buFont typeface="Public Sans"/>
              <a:buChar char="○"/>
            </a:pPr>
            <a:r>
              <a:rPr lang="en" sz="1100"/>
              <a:t>Current enrollment</a:t>
            </a:r>
            <a:endParaRPr sz="1100"/>
          </a:p>
          <a:p>
            <a:pPr marL="914400" lvl="1" indent="-298450" algn="l" rtl="0">
              <a:spcBef>
                <a:spcPts val="0"/>
              </a:spcBef>
              <a:spcAft>
                <a:spcPts val="0"/>
              </a:spcAft>
              <a:buSzPts val="1100"/>
              <a:buFont typeface="Public Sans"/>
              <a:buChar char="○"/>
            </a:pPr>
            <a:r>
              <a:rPr lang="en" sz="1100"/>
              <a:t>Current chronic absenteeism rate</a:t>
            </a:r>
            <a:endParaRPr sz="1100"/>
          </a:p>
          <a:p>
            <a:pPr marL="914400" lvl="1" indent="-298450" algn="l" rtl="0">
              <a:spcBef>
                <a:spcPts val="0"/>
              </a:spcBef>
              <a:spcAft>
                <a:spcPts val="0"/>
              </a:spcAft>
              <a:buSzPts val="1100"/>
              <a:buFont typeface="Public Sans"/>
              <a:buChar char="○"/>
            </a:pPr>
            <a:r>
              <a:rPr lang="en" sz="1100"/>
              <a:t>Current ADA rate</a:t>
            </a:r>
            <a:endParaRPr sz="1100"/>
          </a:p>
          <a:p>
            <a:pPr marL="914400" lvl="1" indent="-298450" algn="l" rtl="0">
              <a:spcBef>
                <a:spcPts val="0"/>
              </a:spcBef>
              <a:spcAft>
                <a:spcPts val="0"/>
              </a:spcAft>
              <a:buSzPts val="1100"/>
              <a:buFont typeface="Public Sans"/>
              <a:buChar char="○"/>
            </a:pPr>
            <a:r>
              <a:rPr lang="en" sz="1100"/>
              <a:t>Your state's per-pupil funding formula</a:t>
            </a:r>
            <a:endParaRPr sz="1100"/>
          </a:p>
          <a:p>
            <a:pPr marL="914400" lvl="1" indent="-298450" algn="l" rtl="0">
              <a:spcBef>
                <a:spcPts val="0"/>
              </a:spcBef>
              <a:spcAft>
                <a:spcPts val="0"/>
              </a:spcAft>
              <a:buSzPts val="1100"/>
              <a:buFont typeface="Public Sans"/>
              <a:buChar char="○"/>
            </a:pPr>
            <a:r>
              <a:rPr lang="en" sz="1100"/>
              <a:t>Number of chronically absent students</a:t>
            </a:r>
            <a:endParaRPr sz="1100"/>
          </a:p>
          <a:p>
            <a:pPr marL="914400" lvl="1" indent="-298450" algn="l" rtl="0">
              <a:spcBef>
                <a:spcPts val="0"/>
              </a:spcBef>
              <a:spcAft>
                <a:spcPts val="0"/>
              </a:spcAft>
              <a:buSzPts val="1100"/>
              <a:buFont typeface="Public Sans"/>
              <a:buChar char="○"/>
            </a:pPr>
            <a:r>
              <a:rPr lang="en" sz="1100"/>
              <a:t>Calculate daily/annual revenue loss</a:t>
            </a:r>
            <a:endParaRPr sz="1100"/>
          </a:p>
          <a:p>
            <a:pPr marL="457200" lvl="0" indent="-317500" algn="l" rtl="0">
              <a:spcBef>
                <a:spcPts val="1000"/>
              </a:spcBef>
              <a:spcAft>
                <a:spcPts val="0"/>
              </a:spcAft>
              <a:buSzPts val="1400"/>
              <a:buFont typeface="Public Sans"/>
              <a:buAutoNum type="arabicPeriod"/>
            </a:pPr>
            <a:r>
              <a:rPr lang="en" sz="1400" b="1"/>
              <a:t>Your Current Costs:</a:t>
            </a:r>
            <a:endParaRPr sz="1400" b="1"/>
          </a:p>
          <a:p>
            <a:pPr marL="914400" lvl="1" indent="-298450" algn="l" rtl="0">
              <a:spcBef>
                <a:spcPts val="0"/>
              </a:spcBef>
              <a:spcAft>
                <a:spcPts val="0"/>
              </a:spcAft>
              <a:buSzPts val="1100"/>
              <a:buFont typeface="Public Sans"/>
              <a:buChar char="○"/>
            </a:pPr>
            <a:r>
              <a:rPr lang="en" sz="1100"/>
              <a:t>Staff hours spent on attendance weekly</a:t>
            </a:r>
            <a:endParaRPr sz="1100"/>
          </a:p>
          <a:p>
            <a:pPr marL="914400" lvl="1" indent="-298450" algn="l" rtl="0">
              <a:spcBef>
                <a:spcPts val="0"/>
              </a:spcBef>
              <a:spcAft>
                <a:spcPts val="0"/>
              </a:spcAft>
              <a:buSzPts val="1100"/>
              <a:buFont typeface="Public Sans"/>
              <a:buChar char="○"/>
            </a:pPr>
            <a:r>
              <a:rPr lang="en" sz="1100"/>
              <a:t>Cost of those hours</a:t>
            </a:r>
            <a:endParaRPr sz="1100"/>
          </a:p>
          <a:p>
            <a:pPr marL="914400" lvl="1" indent="-298450" algn="l" rtl="0">
              <a:spcBef>
                <a:spcPts val="0"/>
              </a:spcBef>
              <a:spcAft>
                <a:spcPts val="0"/>
              </a:spcAft>
              <a:buSzPts val="1100"/>
              <a:buFont typeface="Public Sans"/>
              <a:buChar char="○"/>
            </a:pPr>
            <a:r>
              <a:rPr lang="en" sz="1100"/>
              <a:t>Truancy proceeding costs (if tracked)</a:t>
            </a:r>
            <a:endParaRPr sz="1100"/>
          </a:p>
          <a:p>
            <a:pPr marL="457200" lvl="0" indent="-317500" algn="l" rtl="0">
              <a:spcBef>
                <a:spcPts val="1000"/>
              </a:spcBef>
              <a:spcAft>
                <a:spcPts val="0"/>
              </a:spcAft>
              <a:buSzPts val="1400"/>
              <a:buFont typeface="Public Sans"/>
              <a:buAutoNum type="arabicPeriod"/>
            </a:pPr>
            <a:r>
              <a:rPr lang="en" sz="1400" b="1"/>
              <a:t>Other Information Available from SchoolStatus:</a:t>
            </a:r>
            <a:endParaRPr sz="1400" b="1"/>
          </a:p>
          <a:p>
            <a:pPr marL="914400" lvl="1" indent="-298450" algn="l" rtl="0">
              <a:spcBef>
                <a:spcPts val="0"/>
              </a:spcBef>
              <a:spcAft>
                <a:spcPts val="0"/>
              </a:spcAft>
              <a:buSzPts val="1100"/>
              <a:buFont typeface="Public Sans"/>
              <a:buChar char="○"/>
            </a:pPr>
            <a:r>
              <a:rPr lang="en" sz="1100"/>
              <a:t>Custom pricing quote for your district</a:t>
            </a:r>
            <a:endParaRPr sz="1100"/>
          </a:p>
          <a:p>
            <a:pPr marL="914400" lvl="1" indent="-298450" algn="l" rtl="0">
              <a:spcBef>
                <a:spcPts val="0"/>
              </a:spcBef>
              <a:spcAft>
                <a:spcPts val="0"/>
              </a:spcAft>
              <a:buSzPts val="1100"/>
              <a:buFont typeface="Public Sans"/>
              <a:buChar char="○"/>
            </a:pPr>
            <a:r>
              <a:rPr lang="en" sz="1100"/>
              <a:t>State-specific funding formula if not CA or TX</a:t>
            </a:r>
            <a:endParaRPr sz="1100"/>
          </a:p>
          <a:p>
            <a:pPr marL="914400" lvl="1" indent="-298450" algn="l" rtl="0">
              <a:spcBef>
                <a:spcPts val="0"/>
              </a:spcBef>
              <a:spcAft>
                <a:spcPts val="0"/>
              </a:spcAft>
              <a:buSzPts val="1100"/>
              <a:buFont typeface="Public Sans"/>
              <a:buChar char="○"/>
            </a:pPr>
            <a:r>
              <a:rPr lang="en" sz="1100"/>
              <a:t>Contact: shannon.crawford@schoolstatus.com</a:t>
            </a:r>
            <a:endParaRPr sz="1200" b="1">
              <a:solidFill>
                <a:srgbClr val="1D1C1D"/>
              </a:solidFill>
            </a:endParaRPr>
          </a:p>
        </p:txBody>
      </p:sp>
      <p:pic>
        <p:nvPicPr>
          <p:cNvPr id="107" name="Google Shape;107;p21" title="Screenshot 2025-08-15 at 1.42.13 PM.png"/>
          <p:cNvPicPr preferRelativeResize="0"/>
          <p:nvPr/>
        </p:nvPicPr>
        <p:blipFill>
          <a:blip r:embed="rId3">
            <a:alphaModFix/>
          </a:blip>
          <a:stretch>
            <a:fillRect/>
          </a:stretch>
        </p:blipFill>
        <p:spPr>
          <a:xfrm>
            <a:off x="5533712" y="1502988"/>
            <a:ext cx="3174523" cy="2137526"/>
          </a:xfrm>
          <a:prstGeom prst="rect">
            <a:avLst/>
          </a:prstGeom>
          <a:noFill/>
          <a:ln w="9525" cap="flat" cmpd="sng">
            <a:solidFill>
              <a:schemeClr val="dk2"/>
            </a:solidFill>
            <a:prstDash val="solid"/>
            <a:round/>
            <a:headEnd type="none" w="sm" len="sm"/>
            <a:tailEnd type="none" w="sm" len="sm"/>
          </a:ln>
          <a:effectLst>
            <a:outerShdw blurRad="142875" dist="95250" dir="3000000" algn="bl" rotWithShape="0">
              <a:srgbClr val="000000">
                <a:alpha val="10000"/>
              </a:srgbClr>
            </a:outerShdw>
          </a:effectLst>
        </p:spPr>
      </p:pic>
      <p:sp>
        <p:nvSpPr>
          <p:cNvPr id="108" name="Google Shape;108;p21"/>
          <p:cNvSpPr txBox="1"/>
          <p:nvPr/>
        </p:nvSpPr>
        <p:spPr>
          <a:xfrm>
            <a:off x="5320375" y="1011725"/>
            <a:ext cx="36012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accent2"/>
                </a:solidFill>
                <a:latin typeface="Public Sans"/>
                <a:ea typeface="Public Sans"/>
                <a:cs typeface="Public Sans"/>
                <a:sym typeface="Public Sans"/>
              </a:rPr>
              <a:t>Pro Tip: Use the </a:t>
            </a:r>
            <a:r>
              <a:rPr lang="en" sz="1200" b="1" u="sng">
                <a:solidFill>
                  <a:schemeClr val="accent2"/>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Attendance Impact Calculator</a:t>
            </a:r>
            <a:endParaRPr sz="1200" b="1">
              <a:solidFill>
                <a:schemeClr val="accent2"/>
              </a:solidFill>
              <a:latin typeface="Public Sans"/>
              <a:ea typeface="Public Sans"/>
              <a:cs typeface="Public Sans"/>
              <a:sym typeface="Public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ctrTitle"/>
          </p:nvPr>
        </p:nvSpPr>
        <p:spPr>
          <a:xfrm>
            <a:off x="311708" y="808250"/>
            <a:ext cx="8520600" cy="2052600"/>
          </a:xfrm>
          <a:prstGeom prst="rect">
            <a:avLst/>
          </a:prstGeom>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4900">
                <a:solidFill>
                  <a:srgbClr val="C1EDFF"/>
                </a:solidFill>
              </a:rPr>
              <a:t>Recovering </a:t>
            </a:r>
            <a:endParaRPr sz="4900">
              <a:solidFill>
                <a:srgbClr val="C1EDFF"/>
              </a:solidFill>
            </a:endParaRPr>
          </a:p>
          <a:p>
            <a:pPr marL="0" lvl="0" indent="0" algn="ctr" rtl="0">
              <a:lnSpc>
                <a:spcPct val="90000"/>
              </a:lnSpc>
              <a:spcBef>
                <a:spcPts val="0"/>
              </a:spcBef>
              <a:spcAft>
                <a:spcPts val="0"/>
              </a:spcAft>
              <a:buNone/>
            </a:pPr>
            <a:r>
              <a:rPr lang="en" sz="4900">
                <a:solidFill>
                  <a:srgbClr val="C1EDFF"/>
                </a:solidFill>
              </a:rPr>
              <a:t>$[insert amount] </a:t>
            </a:r>
            <a:endParaRPr sz="4900">
              <a:solidFill>
                <a:srgbClr val="C1EDFF"/>
              </a:solidFill>
            </a:endParaRPr>
          </a:p>
          <a:p>
            <a:pPr marL="0" lvl="0" indent="0" algn="ctr" rtl="0">
              <a:lnSpc>
                <a:spcPct val="90000"/>
              </a:lnSpc>
              <a:spcBef>
                <a:spcPts val="0"/>
              </a:spcBef>
              <a:spcAft>
                <a:spcPts val="0"/>
              </a:spcAft>
              <a:buNone/>
            </a:pPr>
            <a:r>
              <a:rPr lang="en" sz="4900">
                <a:solidFill>
                  <a:srgbClr val="C1EDFF"/>
                </a:solidFill>
              </a:rPr>
              <a:t>in Lost ADA Funding</a:t>
            </a:r>
            <a:endParaRPr sz="4900">
              <a:solidFill>
                <a:srgbClr val="C1EDFF"/>
              </a:solidFill>
            </a:endParaRPr>
          </a:p>
        </p:txBody>
      </p:sp>
      <p:sp>
        <p:nvSpPr>
          <p:cNvPr id="114" name="Google Shape;114;p22"/>
          <p:cNvSpPr txBox="1">
            <a:spLocks noGrp="1"/>
          </p:cNvSpPr>
          <p:nvPr>
            <p:ph type="subTitle" idx="1"/>
          </p:nvPr>
        </p:nvSpPr>
        <p:spPr>
          <a:xfrm>
            <a:off x="311700" y="2897800"/>
            <a:ext cx="8520600" cy="936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t>A Strategic Investment in Attendance Management</a:t>
            </a:r>
            <a:endParaRPr sz="1800"/>
          </a:p>
          <a:p>
            <a:pPr marL="0" lvl="0" indent="0" algn="ctr" rtl="0">
              <a:lnSpc>
                <a:spcPct val="115000"/>
              </a:lnSpc>
              <a:spcBef>
                <a:spcPts val="0"/>
              </a:spcBef>
              <a:spcAft>
                <a:spcPts val="0"/>
              </a:spcAft>
              <a:buNone/>
            </a:pPr>
            <a:br>
              <a:rPr lang="en" sz="1600"/>
            </a:br>
            <a:r>
              <a:rPr lang="en" sz="1600"/>
              <a:t>District Name | Date | Name &amp; Title</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p:nvPr/>
        </p:nvSpPr>
        <p:spPr>
          <a:xfrm>
            <a:off x="3119700" y="-8000"/>
            <a:ext cx="6024300" cy="5143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20" name="Google Shape;120;p23"/>
          <p:cNvSpPr txBox="1">
            <a:spLocks noGrp="1"/>
          </p:cNvSpPr>
          <p:nvPr>
            <p:ph type="title"/>
          </p:nvPr>
        </p:nvSpPr>
        <p:spPr>
          <a:xfrm>
            <a:off x="311700" y="3440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Public Sans"/>
                <a:ea typeface="Public Sans"/>
                <a:cs typeface="Public Sans"/>
                <a:sym typeface="Public Sans"/>
              </a:rPr>
              <a:t>The Revenue Problem</a:t>
            </a:r>
            <a:endParaRPr b="1">
              <a:latin typeface="Public Sans"/>
              <a:ea typeface="Public Sans"/>
              <a:cs typeface="Public Sans"/>
              <a:sym typeface="Public Sans"/>
            </a:endParaRPr>
          </a:p>
        </p:txBody>
      </p:sp>
      <p:sp>
        <p:nvSpPr>
          <p:cNvPr id="121" name="Google Shape;121;p23"/>
          <p:cNvSpPr txBox="1">
            <a:spLocks noGrp="1"/>
          </p:cNvSpPr>
          <p:nvPr>
            <p:ph type="body" idx="1"/>
          </p:nvPr>
        </p:nvSpPr>
        <p:spPr>
          <a:xfrm>
            <a:off x="311700" y="11780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t>We’re Losing Money Daily</a:t>
            </a:r>
            <a:endParaRPr sz="1500" b="1"/>
          </a:p>
          <a:p>
            <a:pPr marL="0" lvl="0" indent="0" algn="l" rtl="0">
              <a:spcBef>
                <a:spcPts val="1200"/>
              </a:spcBef>
              <a:spcAft>
                <a:spcPts val="0"/>
              </a:spcAft>
              <a:buNone/>
            </a:pPr>
            <a:r>
              <a:rPr lang="en"/>
              <a:t>Current chronic absenteeism: [INSERT]%</a:t>
            </a:r>
            <a:endParaRPr/>
          </a:p>
          <a:p>
            <a:pPr marL="0" lvl="0" indent="0" algn="l" rtl="0">
              <a:spcBef>
                <a:spcPts val="1200"/>
              </a:spcBef>
              <a:spcAft>
                <a:spcPts val="0"/>
              </a:spcAft>
              <a:buNone/>
            </a:pPr>
            <a:r>
              <a:rPr lang="en"/>
              <a:t>Students chronically absent: [INSERT NUMBER]</a:t>
            </a:r>
            <a:endParaRPr/>
          </a:p>
          <a:p>
            <a:pPr marL="0" lvl="0" indent="0" algn="l" rtl="0">
              <a:spcBef>
                <a:spcPts val="1200"/>
              </a:spcBef>
              <a:spcAft>
                <a:spcPts val="0"/>
              </a:spcAft>
              <a:buNone/>
            </a:pPr>
            <a:r>
              <a:rPr lang="en"/>
              <a:t>Annual revenue loss: $[INSERT]</a:t>
            </a:r>
            <a:endParaRPr/>
          </a:p>
          <a:p>
            <a:pPr marL="0" lvl="0" indent="0" algn="l" rtl="0">
              <a:spcBef>
                <a:spcPts val="1200"/>
              </a:spcBef>
              <a:spcAft>
                <a:spcPts val="1200"/>
              </a:spcAft>
              <a:buNone/>
            </a:pPr>
            <a:endParaRPr/>
          </a:p>
        </p:txBody>
      </p:sp>
      <p:sp>
        <p:nvSpPr>
          <p:cNvPr id="122" name="Google Shape;122;p23"/>
          <p:cNvSpPr txBox="1"/>
          <p:nvPr/>
        </p:nvSpPr>
        <p:spPr>
          <a:xfrm>
            <a:off x="3408464" y="3919390"/>
            <a:ext cx="1543500" cy="35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accent1"/>
                </a:solidFill>
                <a:latin typeface="Public Sans"/>
                <a:ea typeface="Public Sans"/>
                <a:cs typeface="Public Sans"/>
                <a:sym typeface="Public Sans"/>
              </a:rPr>
              <a:t>2019</a:t>
            </a:r>
            <a:endParaRPr sz="1000">
              <a:solidFill>
                <a:schemeClr val="accent1"/>
              </a:solidFill>
              <a:latin typeface="Public Sans"/>
              <a:ea typeface="Public Sans"/>
              <a:cs typeface="Public Sans"/>
              <a:sym typeface="Public Sans"/>
            </a:endParaRPr>
          </a:p>
          <a:p>
            <a:pPr marL="0" lvl="0" indent="0" algn="ctr" rtl="0">
              <a:spcBef>
                <a:spcPts val="0"/>
              </a:spcBef>
              <a:spcAft>
                <a:spcPts val="0"/>
              </a:spcAft>
              <a:buNone/>
            </a:pPr>
            <a:r>
              <a:rPr lang="en" sz="1000">
                <a:solidFill>
                  <a:schemeClr val="accent1"/>
                </a:solidFill>
                <a:latin typeface="Public Sans"/>
                <a:ea typeface="Public Sans"/>
                <a:cs typeface="Public Sans"/>
                <a:sym typeface="Public Sans"/>
              </a:rPr>
              <a:t>Pre-Pandemic Average</a:t>
            </a:r>
            <a:endParaRPr sz="1000">
              <a:solidFill>
                <a:schemeClr val="accent1"/>
              </a:solidFill>
              <a:latin typeface="Public Sans"/>
              <a:ea typeface="Public Sans"/>
              <a:cs typeface="Public Sans"/>
              <a:sym typeface="Public Sans"/>
            </a:endParaRPr>
          </a:p>
        </p:txBody>
      </p:sp>
      <p:sp>
        <p:nvSpPr>
          <p:cNvPr id="123" name="Google Shape;123;p23"/>
          <p:cNvSpPr txBox="1"/>
          <p:nvPr/>
        </p:nvSpPr>
        <p:spPr>
          <a:xfrm>
            <a:off x="5417124" y="3919390"/>
            <a:ext cx="1543500" cy="35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accent1"/>
                </a:solidFill>
                <a:latin typeface="Public Sans"/>
                <a:ea typeface="Public Sans"/>
                <a:cs typeface="Public Sans"/>
                <a:sym typeface="Public Sans"/>
              </a:rPr>
              <a:t>2024-25</a:t>
            </a:r>
            <a:endParaRPr sz="1000">
              <a:solidFill>
                <a:schemeClr val="accent1"/>
              </a:solidFill>
              <a:latin typeface="Public Sans"/>
              <a:ea typeface="Public Sans"/>
              <a:cs typeface="Public Sans"/>
              <a:sym typeface="Public Sans"/>
            </a:endParaRPr>
          </a:p>
          <a:p>
            <a:pPr marL="0" lvl="0" indent="0" algn="ctr" rtl="0">
              <a:spcBef>
                <a:spcPts val="0"/>
              </a:spcBef>
              <a:spcAft>
                <a:spcPts val="0"/>
              </a:spcAft>
              <a:buNone/>
            </a:pPr>
            <a:r>
              <a:rPr lang="en" sz="1000">
                <a:solidFill>
                  <a:schemeClr val="accent1"/>
                </a:solidFill>
                <a:latin typeface="Public Sans"/>
                <a:ea typeface="Public Sans"/>
                <a:cs typeface="Public Sans"/>
                <a:sym typeface="Public Sans"/>
              </a:rPr>
              <a:t>National Average</a:t>
            </a:r>
            <a:endParaRPr sz="1000">
              <a:solidFill>
                <a:schemeClr val="accent1"/>
              </a:solidFill>
              <a:latin typeface="Public Sans"/>
              <a:ea typeface="Public Sans"/>
              <a:cs typeface="Public Sans"/>
              <a:sym typeface="Public Sans"/>
            </a:endParaRPr>
          </a:p>
        </p:txBody>
      </p:sp>
      <p:sp>
        <p:nvSpPr>
          <p:cNvPr id="124" name="Google Shape;124;p23"/>
          <p:cNvSpPr txBox="1"/>
          <p:nvPr/>
        </p:nvSpPr>
        <p:spPr>
          <a:xfrm>
            <a:off x="7425785" y="3919390"/>
            <a:ext cx="1543500" cy="35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accent1"/>
                </a:solidFill>
                <a:latin typeface="Public Sans"/>
                <a:ea typeface="Public Sans"/>
                <a:cs typeface="Public Sans"/>
                <a:sym typeface="Public Sans"/>
              </a:rPr>
              <a:t>2024-25</a:t>
            </a:r>
            <a:endParaRPr sz="1000">
              <a:solidFill>
                <a:schemeClr val="accent1"/>
              </a:solidFill>
              <a:latin typeface="Public Sans"/>
              <a:ea typeface="Public Sans"/>
              <a:cs typeface="Public Sans"/>
              <a:sym typeface="Public Sans"/>
            </a:endParaRPr>
          </a:p>
          <a:p>
            <a:pPr marL="0" lvl="0" indent="0" algn="ctr" rtl="0">
              <a:spcBef>
                <a:spcPts val="0"/>
              </a:spcBef>
              <a:spcAft>
                <a:spcPts val="0"/>
              </a:spcAft>
              <a:buNone/>
            </a:pPr>
            <a:r>
              <a:rPr lang="en" sz="1000">
                <a:solidFill>
                  <a:schemeClr val="accent1"/>
                </a:solidFill>
                <a:latin typeface="Public Sans"/>
                <a:ea typeface="Public Sans"/>
                <a:cs typeface="Public Sans"/>
                <a:sym typeface="Public Sans"/>
              </a:rPr>
              <a:t>District Average</a:t>
            </a:r>
            <a:endParaRPr sz="1000">
              <a:solidFill>
                <a:schemeClr val="accent1"/>
              </a:solidFill>
              <a:latin typeface="Public Sans"/>
              <a:ea typeface="Public Sans"/>
              <a:cs typeface="Public Sans"/>
              <a:sym typeface="Public Sans"/>
            </a:endParaRPr>
          </a:p>
        </p:txBody>
      </p:sp>
      <p:cxnSp>
        <p:nvCxnSpPr>
          <p:cNvPr id="125" name="Google Shape;125;p23"/>
          <p:cNvCxnSpPr/>
          <p:nvPr/>
        </p:nvCxnSpPr>
        <p:spPr>
          <a:xfrm rot="10800000" flipH="1">
            <a:off x="4187725" y="2394775"/>
            <a:ext cx="2006400" cy="741900"/>
          </a:xfrm>
          <a:prstGeom prst="straightConnector1">
            <a:avLst/>
          </a:prstGeom>
          <a:noFill/>
          <a:ln w="28575" cap="flat" cmpd="sng">
            <a:solidFill>
              <a:schemeClr val="accent1"/>
            </a:solidFill>
            <a:prstDash val="solid"/>
            <a:round/>
            <a:headEnd type="none" w="med" len="med"/>
            <a:tailEnd type="none" w="med" len="med"/>
          </a:ln>
        </p:spPr>
      </p:cxnSp>
      <p:cxnSp>
        <p:nvCxnSpPr>
          <p:cNvPr id="126" name="Google Shape;126;p23"/>
          <p:cNvCxnSpPr>
            <a:endCxn id="127" idx="6"/>
          </p:cNvCxnSpPr>
          <p:nvPr/>
        </p:nvCxnSpPr>
        <p:spPr>
          <a:xfrm rot="10800000" flipH="1">
            <a:off x="6120325" y="2089950"/>
            <a:ext cx="2158500" cy="305100"/>
          </a:xfrm>
          <a:prstGeom prst="straightConnector1">
            <a:avLst/>
          </a:prstGeom>
          <a:noFill/>
          <a:ln w="28575" cap="flat" cmpd="sng">
            <a:solidFill>
              <a:schemeClr val="accent1"/>
            </a:solidFill>
            <a:prstDash val="solid"/>
            <a:round/>
            <a:headEnd type="none" w="med" len="med"/>
            <a:tailEnd type="none" w="med" len="med"/>
          </a:ln>
        </p:spPr>
      </p:cxnSp>
      <p:sp>
        <p:nvSpPr>
          <p:cNvPr id="128" name="Google Shape;128;p23"/>
          <p:cNvSpPr/>
          <p:nvPr/>
        </p:nvSpPr>
        <p:spPr>
          <a:xfrm>
            <a:off x="4098914" y="3056575"/>
            <a:ext cx="162600" cy="16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29" name="Google Shape;129;p23"/>
          <p:cNvSpPr/>
          <p:nvPr/>
        </p:nvSpPr>
        <p:spPr>
          <a:xfrm>
            <a:off x="6107582" y="2313875"/>
            <a:ext cx="162600" cy="16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27" name="Google Shape;127;p23"/>
          <p:cNvSpPr/>
          <p:nvPr/>
        </p:nvSpPr>
        <p:spPr>
          <a:xfrm>
            <a:off x="8116225" y="2008650"/>
            <a:ext cx="162600" cy="16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30" name="Google Shape;130;p23"/>
          <p:cNvSpPr txBox="1"/>
          <p:nvPr/>
        </p:nvSpPr>
        <p:spPr>
          <a:xfrm>
            <a:off x="3875719" y="2587850"/>
            <a:ext cx="609000" cy="35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1"/>
                </a:solidFill>
                <a:latin typeface="Public Sans"/>
                <a:ea typeface="Public Sans"/>
                <a:cs typeface="Public Sans"/>
                <a:sym typeface="Public Sans"/>
              </a:rPr>
              <a:t>15%</a:t>
            </a:r>
            <a:endParaRPr sz="1200" b="1">
              <a:solidFill>
                <a:schemeClr val="accent1"/>
              </a:solidFill>
              <a:latin typeface="Public Sans"/>
              <a:ea typeface="Public Sans"/>
              <a:cs typeface="Public Sans"/>
              <a:sym typeface="Public Sans"/>
            </a:endParaRPr>
          </a:p>
        </p:txBody>
      </p:sp>
      <p:sp>
        <p:nvSpPr>
          <p:cNvPr id="131" name="Google Shape;131;p23"/>
          <p:cNvSpPr txBox="1"/>
          <p:nvPr/>
        </p:nvSpPr>
        <p:spPr>
          <a:xfrm>
            <a:off x="5814329" y="1848775"/>
            <a:ext cx="749100" cy="35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1"/>
                </a:solidFill>
                <a:latin typeface="Public Sans"/>
                <a:ea typeface="Public Sans"/>
                <a:cs typeface="Public Sans"/>
                <a:sym typeface="Public Sans"/>
              </a:rPr>
              <a:t>23.5%</a:t>
            </a:r>
            <a:endParaRPr sz="1200" b="1">
              <a:solidFill>
                <a:schemeClr val="accent1"/>
              </a:solidFill>
              <a:latin typeface="Public Sans"/>
              <a:ea typeface="Public Sans"/>
              <a:cs typeface="Public Sans"/>
              <a:sym typeface="Public Sans"/>
            </a:endParaRPr>
          </a:p>
        </p:txBody>
      </p:sp>
      <p:sp>
        <p:nvSpPr>
          <p:cNvPr id="132" name="Google Shape;132;p23"/>
          <p:cNvSpPr txBox="1"/>
          <p:nvPr/>
        </p:nvSpPr>
        <p:spPr>
          <a:xfrm>
            <a:off x="7377025" y="1536300"/>
            <a:ext cx="1641000" cy="35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1"/>
                </a:solidFill>
                <a:latin typeface="Public Sans"/>
                <a:ea typeface="Public Sans"/>
                <a:cs typeface="Public Sans"/>
                <a:sym typeface="Public Sans"/>
              </a:rPr>
              <a:t>[PLACEHOLDER]%</a:t>
            </a:r>
            <a:endParaRPr sz="1200" b="1">
              <a:solidFill>
                <a:schemeClr val="accent1"/>
              </a:solidFill>
              <a:latin typeface="Public Sans"/>
              <a:ea typeface="Public Sans"/>
              <a:cs typeface="Public Sans"/>
              <a:sym typeface="Public Sans"/>
            </a:endParaRPr>
          </a:p>
        </p:txBody>
      </p:sp>
      <p:sp>
        <p:nvSpPr>
          <p:cNvPr id="133" name="Google Shape;133;p23"/>
          <p:cNvSpPr txBox="1"/>
          <p:nvPr/>
        </p:nvSpPr>
        <p:spPr>
          <a:xfrm>
            <a:off x="5216175" y="536775"/>
            <a:ext cx="2627400" cy="51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chemeClr val="lt1"/>
                </a:solidFill>
                <a:latin typeface="Public Sans"/>
                <a:ea typeface="Public Sans"/>
                <a:cs typeface="Public Sans"/>
                <a:sym typeface="Public Sans"/>
              </a:rPr>
              <a:t>Chronic Absenteeism: </a:t>
            </a:r>
            <a:endParaRPr sz="1700" b="1">
              <a:solidFill>
                <a:schemeClr val="lt1"/>
              </a:solidFill>
              <a:latin typeface="Public Sans"/>
              <a:ea typeface="Public Sans"/>
              <a:cs typeface="Public Sans"/>
              <a:sym typeface="Public Sans"/>
            </a:endParaRPr>
          </a:p>
          <a:p>
            <a:pPr marL="0" lvl="0" indent="0" algn="ctr" rtl="0">
              <a:spcBef>
                <a:spcPts val="0"/>
              </a:spcBef>
              <a:spcAft>
                <a:spcPts val="0"/>
              </a:spcAft>
              <a:buNone/>
            </a:pPr>
            <a:r>
              <a:rPr lang="en" sz="1700" b="1">
                <a:solidFill>
                  <a:schemeClr val="lt1"/>
                </a:solidFill>
                <a:latin typeface="Public Sans"/>
                <a:ea typeface="Public Sans"/>
                <a:cs typeface="Public Sans"/>
                <a:sym typeface="Public Sans"/>
              </a:rPr>
              <a:t>5 Year Trend</a:t>
            </a:r>
            <a:endParaRPr sz="1700" b="1">
              <a:solidFill>
                <a:schemeClr val="lt1"/>
              </a:solidFill>
              <a:latin typeface="Public Sans"/>
              <a:ea typeface="Public Sans"/>
              <a:cs typeface="Public Sans"/>
              <a:sym typeface="Public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
        <p:cNvGrpSpPr/>
        <p:nvPr/>
      </p:nvGrpSpPr>
      <p:grpSpPr>
        <a:xfrm>
          <a:off x="0" y="0"/>
          <a:ext cx="0" cy="0"/>
          <a:chOff x="0" y="0"/>
          <a:chExt cx="0" cy="0"/>
        </a:xfrm>
      </p:grpSpPr>
      <p:sp>
        <p:nvSpPr>
          <p:cNvPr id="138" name="Google Shape;138;p24"/>
          <p:cNvSpPr/>
          <p:nvPr/>
        </p:nvSpPr>
        <p:spPr>
          <a:xfrm>
            <a:off x="1433713" y="1087979"/>
            <a:ext cx="2971800" cy="2971800"/>
          </a:xfrm>
          <a:prstGeom prst="roundRect">
            <a:avLst>
              <a:gd name="adj" fmla="val 3794"/>
            </a:avLst>
          </a:prstGeom>
          <a:solidFill>
            <a:srgbClr val="C1ED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1"/>
              </a:solidFill>
              <a:latin typeface="Public Sans"/>
              <a:ea typeface="Public Sans"/>
              <a:cs typeface="Public Sans"/>
              <a:sym typeface="Public Sans"/>
            </a:endParaRPr>
          </a:p>
        </p:txBody>
      </p:sp>
      <p:sp>
        <p:nvSpPr>
          <p:cNvPr id="139" name="Google Shape;139;p24"/>
          <p:cNvSpPr/>
          <p:nvPr/>
        </p:nvSpPr>
        <p:spPr>
          <a:xfrm>
            <a:off x="4738513" y="1087979"/>
            <a:ext cx="2971800" cy="2971800"/>
          </a:xfrm>
          <a:prstGeom prst="roundRect">
            <a:avLst>
              <a:gd name="adj" fmla="val 3794"/>
            </a:avLst>
          </a:prstGeom>
          <a:solidFill>
            <a:srgbClr val="2821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40" name="Google Shape;140;p24"/>
          <p:cNvSpPr txBox="1"/>
          <p:nvPr/>
        </p:nvSpPr>
        <p:spPr>
          <a:xfrm>
            <a:off x="1553400" y="1689991"/>
            <a:ext cx="27324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b="1">
                <a:solidFill>
                  <a:schemeClr val="lt1"/>
                </a:solidFill>
                <a:latin typeface="Public Sans"/>
                <a:ea typeface="Public Sans"/>
                <a:cs typeface="Public Sans"/>
                <a:sym typeface="Public Sans"/>
              </a:rPr>
              <a:t>Perfect Attendance</a:t>
            </a:r>
            <a:endParaRPr sz="1600" b="1">
              <a:solidFill>
                <a:schemeClr val="lt1"/>
              </a:solidFill>
              <a:latin typeface="Public Sans"/>
              <a:ea typeface="Public Sans"/>
              <a:cs typeface="Public Sans"/>
              <a:sym typeface="Public Sans"/>
            </a:endParaRPr>
          </a:p>
        </p:txBody>
      </p:sp>
      <p:sp>
        <p:nvSpPr>
          <p:cNvPr id="141" name="Google Shape;141;p24"/>
          <p:cNvSpPr txBox="1"/>
          <p:nvPr/>
        </p:nvSpPr>
        <p:spPr>
          <a:xfrm>
            <a:off x="1698350" y="2049801"/>
            <a:ext cx="2256000" cy="800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000" b="1">
                <a:solidFill>
                  <a:schemeClr val="accent1"/>
                </a:solidFill>
                <a:latin typeface="Public Sans"/>
                <a:ea typeface="Public Sans"/>
                <a:cs typeface="Public Sans"/>
                <a:sym typeface="Public Sans"/>
              </a:rPr>
              <a:t>[</a:t>
            </a:r>
            <a:r>
              <a:rPr lang="en" sz="3400" b="1">
                <a:solidFill>
                  <a:schemeClr val="accent1"/>
                </a:solidFill>
                <a:latin typeface="Public Sans"/>
                <a:ea typeface="Public Sans"/>
                <a:cs typeface="Public Sans"/>
                <a:sym typeface="Public Sans"/>
              </a:rPr>
              <a:t>$12,000]</a:t>
            </a:r>
            <a:endParaRPr sz="3400" b="1">
              <a:solidFill>
                <a:schemeClr val="accent1"/>
              </a:solidFill>
              <a:latin typeface="Public Sans"/>
              <a:ea typeface="Public Sans"/>
              <a:cs typeface="Public Sans"/>
              <a:sym typeface="Public Sans"/>
            </a:endParaRPr>
          </a:p>
        </p:txBody>
      </p:sp>
      <p:sp>
        <p:nvSpPr>
          <p:cNvPr id="142" name="Google Shape;142;p24"/>
          <p:cNvSpPr txBox="1"/>
          <p:nvPr/>
        </p:nvSpPr>
        <p:spPr>
          <a:xfrm>
            <a:off x="1419600" y="2900916"/>
            <a:ext cx="3000000" cy="58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00" b="1">
                <a:solidFill>
                  <a:schemeClr val="lt1"/>
                </a:solidFill>
                <a:latin typeface="Public Sans"/>
                <a:ea typeface="Public Sans"/>
                <a:cs typeface="Public Sans"/>
                <a:sym typeface="Public Sans"/>
              </a:rPr>
              <a:t>Full ADA funding captured</a:t>
            </a:r>
            <a:endParaRPr sz="1200" b="1">
              <a:solidFill>
                <a:schemeClr val="lt1"/>
              </a:solidFill>
              <a:latin typeface="Public Sans"/>
              <a:ea typeface="Public Sans"/>
              <a:cs typeface="Public Sans"/>
              <a:sym typeface="Public Sans"/>
            </a:endParaRPr>
          </a:p>
          <a:p>
            <a:pPr marL="0" lvl="0" indent="0" algn="ctr" rtl="0">
              <a:lnSpc>
                <a:spcPct val="115000"/>
              </a:lnSpc>
              <a:spcBef>
                <a:spcPts val="0"/>
              </a:spcBef>
              <a:spcAft>
                <a:spcPts val="0"/>
              </a:spcAft>
              <a:buClr>
                <a:schemeClr val="dk1"/>
              </a:buClr>
              <a:buSzPts val="1100"/>
              <a:buFont typeface="Arial"/>
              <a:buNone/>
            </a:pPr>
            <a:r>
              <a:rPr lang="en" sz="1200" b="1">
                <a:solidFill>
                  <a:schemeClr val="lt1"/>
                </a:solidFill>
                <a:latin typeface="Public Sans"/>
                <a:ea typeface="Public Sans"/>
                <a:cs typeface="Public Sans"/>
                <a:sym typeface="Public Sans"/>
              </a:rPr>
              <a:t>100% attendance = 100% funding</a:t>
            </a:r>
            <a:endParaRPr sz="1200" b="1">
              <a:solidFill>
                <a:schemeClr val="lt1"/>
              </a:solidFill>
              <a:latin typeface="Public Sans"/>
              <a:ea typeface="Public Sans"/>
              <a:cs typeface="Public Sans"/>
              <a:sym typeface="Public Sans"/>
            </a:endParaRPr>
          </a:p>
        </p:txBody>
      </p:sp>
      <p:sp>
        <p:nvSpPr>
          <p:cNvPr id="143" name="Google Shape;143;p24"/>
          <p:cNvSpPr txBox="1"/>
          <p:nvPr/>
        </p:nvSpPr>
        <p:spPr>
          <a:xfrm>
            <a:off x="4858200" y="1690004"/>
            <a:ext cx="27324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b="1">
                <a:solidFill>
                  <a:schemeClr val="dk1"/>
                </a:solidFill>
                <a:latin typeface="Public Sans"/>
                <a:ea typeface="Public Sans"/>
                <a:cs typeface="Public Sans"/>
                <a:sym typeface="Public Sans"/>
              </a:rPr>
              <a:t>2 Days Absent/Month</a:t>
            </a:r>
            <a:endParaRPr b="1">
              <a:solidFill>
                <a:schemeClr val="dk1"/>
              </a:solidFill>
              <a:latin typeface="Public Sans"/>
              <a:ea typeface="Public Sans"/>
              <a:cs typeface="Public Sans"/>
              <a:sym typeface="Public Sans"/>
            </a:endParaRPr>
          </a:p>
        </p:txBody>
      </p:sp>
      <p:sp>
        <p:nvSpPr>
          <p:cNvPr id="144" name="Google Shape;144;p24"/>
          <p:cNvSpPr txBox="1"/>
          <p:nvPr/>
        </p:nvSpPr>
        <p:spPr>
          <a:xfrm>
            <a:off x="4877400" y="2011404"/>
            <a:ext cx="2694000" cy="831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200" b="1">
                <a:solidFill>
                  <a:srgbClr val="C1EDFF"/>
                </a:solidFill>
                <a:latin typeface="Public Sans"/>
                <a:ea typeface="Public Sans"/>
                <a:cs typeface="Public Sans"/>
                <a:sym typeface="Public Sans"/>
              </a:rPr>
              <a:t>[$10,680]</a:t>
            </a:r>
            <a:endParaRPr sz="4100" b="1">
              <a:solidFill>
                <a:srgbClr val="C1EDFF"/>
              </a:solidFill>
              <a:latin typeface="Public Sans"/>
              <a:ea typeface="Public Sans"/>
              <a:cs typeface="Public Sans"/>
              <a:sym typeface="Public Sans"/>
            </a:endParaRPr>
          </a:p>
        </p:txBody>
      </p:sp>
      <p:sp>
        <p:nvSpPr>
          <p:cNvPr id="145" name="Google Shape;145;p24"/>
          <p:cNvSpPr txBox="1"/>
          <p:nvPr/>
        </p:nvSpPr>
        <p:spPr>
          <a:xfrm>
            <a:off x="4724400" y="2900929"/>
            <a:ext cx="3000000" cy="794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00" b="1">
                <a:solidFill>
                  <a:schemeClr val="dk1"/>
                </a:solidFill>
                <a:latin typeface="Public Sans"/>
                <a:ea typeface="Public Sans"/>
                <a:cs typeface="Public Sans"/>
                <a:sym typeface="Public Sans"/>
              </a:rPr>
              <a:t>Lost: $1,320 per student</a:t>
            </a:r>
            <a:endParaRPr sz="1200" b="1">
              <a:solidFill>
                <a:schemeClr val="dk1"/>
              </a:solidFill>
              <a:latin typeface="Public Sans"/>
              <a:ea typeface="Public Sans"/>
              <a:cs typeface="Public Sans"/>
              <a:sym typeface="Public Sans"/>
            </a:endParaRPr>
          </a:p>
          <a:p>
            <a:pPr marL="0" lvl="0" indent="0" algn="ctr" rtl="0">
              <a:lnSpc>
                <a:spcPct val="115000"/>
              </a:lnSpc>
              <a:spcBef>
                <a:spcPts val="0"/>
              </a:spcBef>
              <a:spcAft>
                <a:spcPts val="0"/>
              </a:spcAft>
              <a:buClr>
                <a:schemeClr val="dk1"/>
              </a:buClr>
              <a:buSzPts val="1100"/>
              <a:buFont typeface="Arial"/>
              <a:buNone/>
            </a:pPr>
            <a:r>
              <a:rPr lang="en" sz="1200" b="1">
                <a:solidFill>
                  <a:schemeClr val="dk1"/>
                </a:solidFill>
                <a:latin typeface="Public Sans"/>
                <a:ea typeface="Public Sans"/>
                <a:cs typeface="Public Sans"/>
                <a:sym typeface="Public Sans"/>
              </a:rPr>
              <a:t>89% attendance = 89% funding</a:t>
            </a:r>
            <a:endParaRPr sz="1200" b="1">
              <a:solidFill>
                <a:schemeClr val="dk1"/>
              </a:solidFill>
              <a:latin typeface="Public Sans"/>
              <a:ea typeface="Public Sans"/>
              <a:cs typeface="Public Sans"/>
              <a:sym typeface="Public Sans"/>
            </a:endParaRPr>
          </a:p>
        </p:txBody>
      </p:sp>
      <p:sp>
        <p:nvSpPr>
          <p:cNvPr id="146" name="Google Shape;146;p24"/>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ublic Sans"/>
                <a:ea typeface="Public Sans"/>
                <a:cs typeface="Public Sans"/>
                <a:sym typeface="Public Sans"/>
              </a:rPr>
              <a:t>How ADA Funding Works</a:t>
            </a:r>
            <a:endParaRPr b="1">
              <a:latin typeface="Public Sans"/>
              <a:ea typeface="Public Sans"/>
              <a:cs typeface="Public Sans"/>
              <a:sym typeface="Public Sans"/>
            </a:endParaRPr>
          </a:p>
        </p:txBody>
      </p:sp>
      <p:sp>
        <p:nvSpPr>
          <p:cNvPr id="147" name="Google Shape;147;p24"/>
          <p:cNvSpPr txBox="1"/>
          <p:nvPr/>
        </p:nvSpPr>
        <p:spPr>
          <a:xfrm>
            <a:off x="1453500" y="4217854"/>
            <a:ext cx="62370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i="1">
                <a:solidFill>
                  <a:schemeClr val="accent1"/>
                </a:solidFill>
              </a:rPr>
              <a:t>Multiplied by 1,000 students = $1,320,000 in lost annual revenue</a:t>
            </a:r>
            <a:endParaRPr b="1" i="1">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2"/>
        <p:cNvGrpSpPr/>
        <p:nvPr/>
      </p:nvGrpSpPr>
      <p:grpSpPr>
        <a:xfrm>
          <a:off x="0" y="0"/>
          <a:ext cx="0" cy="0"/>
          <a:chOff x="0" y="0"/>
          <a:chExt cx="0" cy="0"/>
        </a:xfrm>
      </p:grpSpPr>
      <p:sp>
        <p:nvSpPr>
          <p:cNvPr id="153" name="Google Shape;153;p25"/>
          <p:cNvSpPr/>
          <p:nvPr/>
        </p:nvSpPr>
        <p:spPr>
          <a:xfrm>
            <a:off x="1920000" y="1876713"/>
            <a:ext cx="5304000" cy="358500"/>
          </a:xfrm>
          <a:prstGeom prst="rect">
            <a:avLst/>
          </a:prstGeom>
          <a:no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FFD124"/>
              </a:buClr>
              <a:buSzPts val="2400"/>
              <a:buFont typeface="Calibri"/>
              <a:buNone/>
            </a:pPr>
            <a:r>
              <a:rPr lang="en" sz="1600" b="1" u="none" strike="noStrike" cap="none">
                <a:solidFill>
                  <a:schemeClr val="accent1"/>
                </a:solidFill>
                <a:latin typeface="Public Sans"/>
                <a:ea typeface="Public Sans"/>
                <a:cs typeface="Public Sans"/>
                <a:sym typeface="Public Sans"/>
              </a:rPr>
              <a:t>Course failures were attributed to:</a:t>
            </a:r>
            <a:endParaRPr sz="1600" u="none" strike="noStrike" cap="none">
              <a:solidFill>
                <a:schemeClr val="accent1"/>
              </a:solidFill>
              <a:latin typeface="Public Sans"/>
              <a:ea typeface="Public Sans"/>
              <a:cs typeface="Public Sans"/>
              <a:sym typeface="Public Sans"/>
            </a:endParaRPr>
          </a:p>
        </p:txBody>
      </p:sp>
      <p:grpSp>
        <p:nvGrpSpPr>
          <p:cNvPr id="154" name="Google Shape;154;p25"/>
          <p:cNvGrpSpPr/>
          <p:nvPr/>
        </p:nvGrpSpPr>
        <p:grpSpPr>
          <a:xfrm>
            <a:off x="331631" y="2346664"/>
            <a:ext cx="8283850" cy="1975023"/>
            <a:chOff x="287356" y="2154704"/>
            <a:chExt cx="8283850" cy="1975023"/>
          </a:xfrm>
        </p:grpSpPr>
        <p:sp>
          <p:nvSpPr>
            <p:cNvPr id="155" name="Google Shape;155;p25"/>
            <p:cNvSpPr/>
            <p:nvPr/>
          </p:nvSpPr>
          <p:spPr>
            <a:xfrm>
              <a:off x="6455606" y="3596027"/>
              <a:ext cx="2115600" cy="533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D124"/>
                </a:buClr>
                <a:buSzPts val="7200"/>
                <a:buFont typeface="Arial Black"/>
                <a:buNone/>
              </a:pPr>
              <a:r>
                <a:rPr lang="en" sz="3000" b="1" i="0" u="none" strike="noStrike" cap="none">
                  <a:solidFill>
                    <a:schemeClr val="accent2"/>
                  </a:solidFill>
                  <a:latin typeface="Public Sans"/>
                  <a:ea typeface="Public Sans"/>
                  <a:cs typeface="Public Sans"/>
                  <a:sym typeface="Public Sans"/>
                </a:rPr>
                <a:t>67%</a:t>
              </a:r>
              <a:endParaRPr sz="3000" b="1" i="0" u="none" strike="noStrike" cap="none">
                <a:solidFill>
                  <a:schemeClr val="accent2"/>
                </a:solidFill>
                <a:latin typeface="Public Sans"/>
                <a:ea typeface="Public Sans"/>
                <a:cs typeface="Public Sans"/>
                <a:sym typeface="Public Sans"/>
              </a:endParaRPr>
            </a:p>
          </p:txBody>
        </p:sp>
        <p:sp>
          <p:nvSpPr>
            <p:cNvPr id="156" name="Google Shape;156;p25"/>
            <p:cNvSpPr/>
            <p:nvPr/>
          </p:nvSpPr>
          <p:spPr>
            <a:xfrm>
              <a:off x="538822" y="3722900"/>
              <a:ext cx="2115600" cy="294900"/>
            </a:xfrm>
            <a:prstGeom prst="rect">
              <a:avLst/>
            </a:prstGeom>
            <a:noFill/>
            <a:ln>
              <a:noFill/>
            </a:ln>
          </p:spPr>
          <p:txBody>
            <a:bodyPr spcFirstLastPara="1" wrap="square" lIns="91425" tIns="45700" rIns="91425" bIns="45700" anchor="ctr" anchorCtr="0">
              <a:noAutofit/>
            </a:bodyPr>
            <a:lstStyle/>
            <a:p>
              <a:pPr marL="0" marR="0" lvl="0" indent="0" algn="r" rtl="0">
                <a:lnSpc>
                  <a:spcPct val="85000"/>
                </a:lnSpc>
                <a:spcBef>
                  <a:spcPts val="0"/>
                </a:spcBef>
                <a:spcAft>
                  <a:spcPts val="0"/>
                </a:spcAft>
                <a:buClr>
                  <a:srgbClr val="FFFFFF"/>
                </a:buClr>
                <a:buSzPts val="2400"/>
                <a:buFont typeface="Calibri"/>
                <a:buNone/>
              </a:pPr>
              <a:r>
                <a:rPr lang="en" sz="1600" i="0" u="none" strike="noStrike" cap="none">
                  <a:solidFill>
                    <a:srgbClr val="292185"/>
                  </a:solidFill>
                  <a:latin typeface="Public Sans SemiBold"/>
                  <a:ea typeface="Public Sans SemiBold"/>
                  <a:cs typeface="Public Sans SemiBold"/>
                  <a:sym typeface="Public Sans SemiBold"/>
                </a:rPr>
                <a:t>Attendance</a:t>
              </a:r>
              <a:endParaRPr sz="1600" i="0" u="none" strike="noStrike" cap="none">
                <a:solidFill>
                  <a:srgbClr val="292185"/>
                </a:solidFill>
                <a:latin typeface="Public Sans SemiBold"/>
                <a:ea typeface="Public Sans SemiBold"/>
                <a:cs typeface="Public Sans SemiBold"/>
                <a:sym typeface="Public Sans SemiBold"/>
              </a:endParaRPr>
            </a:p>
          </p:txBody>
        </p:sp>
        <p:sp>
          <p:nvSpPr>
            <p:cNvPr id="157" name="Google Shape;157;p25"/>
            <p:cNvSpPr/>
            <p:nvPr/>
          </p:nvSpPr>
          <p:spPr>
            <a:xfrm>
              <a:off x="3065265" y="2820818"/>
              <a:ext cx="1371000" cy="800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Arial Black"/>
                <a:buNone/>
              </a:pPr>
              <a:r>
                <a:rPr lang="en" sz="3000" b="1" i="0" u="none" strike="noStrike" cap="none">
                  <a:solidFill>
                    <a:srgbClr val="292185"/>
                  </a:solidFill>
                  <a:latin typeface="Public Sans"/>
                  <a:ea typeface="Public Sans"/>
                  <a:cs typeface="Public Sans"/>
                  <a:sym typeface="Public Sans"/>
                </a:rPr>
                <a:t>7%</a:t>
              </a:r>
              <a:endParaRPr sz="3000" b="1" i="0" u="none" strike="noStrike" cap="none">
                <a:solidFill>
                  <a:srgbClr val="292185"/>
                </a:solidFill>
                <a:latin typeface="Public Sans"/>
                <a:ea typeface="Public Sans"/>
                <a:cs typeface="Public Sans"/>
                <a:sym typeface="Public Sans"/>
              </a:endParaRPr>
            </a:p>
          </p:txBody>
        </p:sp>
        <p:sp>
          <p:nvSpPr>
            <p:cNvPr id="158" name="Google Shape;158;p25"/>
            <p:cNvSpPr/>
            <p:nvPr/>
          </p:nvSpPr>
          <p:spPr>
            <a:xfrm>
              <a:off x="287356" y="3020400"/>
              <a:ext cx="2367000" cy="434400"/>
            </a:xfrm>
            <a:prstGeom prst="rect">
              <a:avLst/>
            </a:prstGeom>
            <a:noFill/>
            <a:ln>
              <a:noFill/>
            </a:ln>
          </p:spPr>
          <p:txBody>
            <a:bodyPr spcFirstLastPara="1" wrap="square" lIns="91425" tIns="45700" rIns="91425" bIns="45700" anchor="ctr" anchorCtr="0">
              <a:noAutofit/>
            </a:bodyPr>
            <a:lstStyle/>
            <a:p>
              <a:pPr marL="0" marR="0" lvl="0" indent="0" algn="r" rtl="0">
                <a:lnSpc>
                  <a:spcPct val="85000"/>
                </a:lnSpc>
                <a:spcBef>
                  <a:spcPts val="0"/>
                </a:spcBef>
                <a:spcAft>
                  <a:spcPts val="0"/>
                </a:spcAft>
                <a:buClr>
                  <a:srgbClr val="FFFFFF"/>
                </a:buClr>
                <a:buSzPts val="1800"/>
                <a:buFont typeface="Calibri"/>
                <a:buNone/>
              </a:pPr>
              <a:r>
                <a:rPr lang="en" sz="1600" i="0" u="none" strike="noStrike" cap="none">
                  <a:solidFill>
                    <a:srgbClr val="292185"/>
                  </a:solidFill>
                  <a:latin typeface="Public Sans SemiBold"/>
                  <a:ea typeface="Public Sans SemiBold"/>
                  <a:cs typeface="Public Sans SemiBold"/>
                  <a:sym typeface="Public Sans SemiBold"/>
                </a:rPr>
                <a:t>Demographics/</a:t>
              </a:r>
              <a:br>
                <a:rPr lang="en" sz="1600" i="0" u="none" strike="noStrike" cap="none">
                  <a:solidFill>
                    <a:srgbClr val="292185"/>
                  </a:solidFill>
                  <a:latin typeface="Public Sans SemiBold"/>
                  <a:ea typeface="Public Sans SemiBold"/>
                  <a:cs typeface="Public Sans SemiBold"/>
                  <a:sym typeface="Public Sans SemiBold"/>
                </a:rPr>
              </a:br>
              <a:r>
                <a:rPr lang="en" sz="1600" i="0" u="none" strike="noStrike" cap="none">
                  <a:solidFill>
                    <a:srgbClr val="292185"/>
                  </a:solidFill>
                  <a:latin typeface="Public Sans SemiBold"/>
                  <a:ea typeface="Public Sans SemiBold"/>
                  <a:cs typeface="Public Sans SemiBold"/>
                  <a:sym typeface="Public Sans SemiBold"/>
                </a:rPr>
                <a:t>Economics</a:t>
              </a:r>
              <a:endParaRPr sz="1600" i="0" u="none" strike="noStrike" cap="none">
                <a:solidFill>
                  <a:srgbClr val="292185"/>
                </a:solidFill>
                <a:latin typeface="Public Sans SemiBold"/>
                <a:ea typeface="Public Sans SemiBold"/>
                <a:cs typeface="Public Sans SemiBold"/>
                <a:sym typeface="Public Sans SemiBold"/>
              </a:endParaRPr>
            </a:p>
          </p:txBody>
        </p:sp>
        <p:sp>
          <p:nvSpPr>
            <p:cNvPr id="159" name="Google Shape;159;p25"/>
            <p:cNvSpPr/>
            <p:nvPr/>
          </p:nvSpPr>
          <p:spPr>
            <a:xfrm>
              <a:off x="538829" y="2377125"/>
              <a:ext cx="2115600" cy="434400"/>
            </a:xfrm>
            <a:prstGeom prst="rect">
              <a:avLst/>
            </a:prstGeom>
            <a:noFill/>
            <a:ln>
              <a:noFill/>
            </a:ln>
          </p:spPr>
          <p:txBody>
            <a:bodyPr spcFirstLastPara="1" wrap="square" lIns="91425" tIns="45700" rIns="91425" bIns="45700" anchor="ctr" anchorCtr="0">
              <a:noAutofit/>
            </a:bodyPr>
            <a:lstStyle/>
            <a:p>
              <a:pPr marL="0" marR="0" lvl="0" indent="0" algn="r" rtl="0">
                <a:lnSpc>
                  <a:spcPct val="85000"/>
                </a:lnSpc>
                <a:spcBef>
                  <a:spcPts val="0"/>
                </a:spcBef>
                <a:spcAft>
                  <a:spcPts val="0"/>
                </a:spcAft>
                <a:buClr>
                  <a:srgbClr val="FFFFFF"/>
                </a:buClr>
                <a:buSzPts val="1800"/>
                <a:buFont typeface="Calibri"/>
                <a:buNone/>
              </a:pPr>
              <a:r>
                <a:rPr lang="en" sz="1600" i="0" u="none" strike="noStrike" cap="none">
                  <a:solidFill>
                    <a:srgbClr val="292185"/>
                  </a:solidFill>
                  <a:latin typeface="Public Sans SemiBold"/>
                  <a:ea typeface="Public Sans SemiBold"/>
                  <a:cs typeface="Public Sans SemiBold"/>
                  <a:sym typeface="Public Sans SemiBold"/>
                </a:rPr>
                <a:t>Test Scores</a:t>
              </a:r>
              <a:endParaRPr sz="1600" i="0" u="none" strike="noStrike" cap="none">
                <a:solidFill>
                  <a:srgbClr val="292185"/>
                </a:solidFill>
                <a:latin typeface="Public Sans SemiBold"/>
                <a:ea typeface="Public Sans SemiBold"/>
                <a:cs typeface="Public Sans SemiBold"/>
                <a:sym typeface="Public Sans SemiBold"/>
              </a:endParaRPr>
            </a:p>
          </p:txBody>
        </p:sp>
        <p:sp>
          <p:nvSpPr>
            <p:cNvPr id="160" name="Google Shape;160;p25"/>
            <p:cNvSpPr/>
            <p:nvPr/>
          </p:nvSpPr>
          <p:spPr>
            <a:xfrm>
              <a:off x="2772651" y="2154704"/>
              <a:ext cx="1428900" cy="800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Arial Black"/>
                <a:buNone/>
              </a:pPr>
              <a:r>
                <a:rPr lang="en" sz="3000" b="1" i="0" u="none" strike="noStrike" cap="none">
                  <a:solidFill>
                    <a:srgbClr val="292185"/>
                  </a:solidFill>
                  <a:latin typeface="Public Sans"/>
                  <a:ea typeface="Public Sans"/>
                  <a:cs typeface="Public Sans"/>
                  <a:sym typeface="Public Sans"/>
                </a:rPr>
                <a:t>5%</a:t>
              </a:r>
              <a:endParaRPr sz="3000" b="1" i="0" u="none" strike="noStrike" cap="none">
                <a:solidFill>
                  <a:srgbClr val="292185"/>
                </a:solidFill>
                <a:latin typeface="Public Sans"/>
                <a:ea typeface="Public Sans"/>
                <a:cs typeface="Public Sans"/>
                <a:sym typeface="Public Sans"/>
              </a:endParaRPr>
            </a:p>
          </p:txBody>
        </p:sp>
        <p:sp>
          <p:nvSpPr>
            <p:cNvPr id="161" name="Google Shape;161;p25"/>
            <p:cNvSpPr/>
            <p:nvPr/>
          </p:nvSpPr>
          <p:spPr>
            <a:xfrm>
              <a:off x="2789225" y="2381950"/>
              <a:ext cx="309000" cy="404100"/>
            </a:xfrm>
            <a:prstGeom prst="roundRect">
              <a:avLst>
                <a:gd name="adj" fmla="val 10073"/>
              </a:avLst>
            </a:prstGeom>
            <a:solidFill>
              <a:srgbClr val="2921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62" name="Google Shape;162;p25"/>
            <p:cNvSpPr/>
            <p:nvPr/>
          </p:nvSpPr>
          <p:spPr>
            <a:xfrm>
              <a:off x="2789225" y="3021400"/>
              <a:ext cx="582300" cy="404100"/>
            </a:xfrm>
            <a:prstGeom prst="roundRect">
              <a:avLst>
                <a:gd name="adj" fmla="val 10073"/>
              </a:avLst>
            </a:prstGeom>
            <a:solidFill>
              <a:srgbClr val="2921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63" name="Google Shape;163;p25"/>
            <p:cNvSpPr/>
            <p:nvPr/>
          </p:nvSpPr>
          <p:spPr>
            <a:xfrm>
              <a:off x="2789225" y="3660850"/>
              <a:ext cx="4233000" cy="404100"/>
            </a:xfrm>
            <a:prstGeom prst="roundRect">
              <a:avLst>
                <a:gd name="adj" fmla="val 10073"/>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Public Sans"/>
                <a:ea typeface="Public Sans"/>
                <a:cs typeface="Public Sans"/>
                <a:sym typeface="Public Sans"/>
              </a:endParaRPr>
            </a:p>
          </p:txBody>
        </p:sp>
      </p:grpSp>
      <p:sp>
        <p:nvSpPr>
          <p:cNvPr id="164" name="Google Shape;164;p25"/>
          <p:cNvSpPr txBox="1"/>
          <p:nvPr/>
        </p:nvSpPr>
        <p:spPr>
          <a:xfrm>
            <a:off x="514950" y="1423525"/>
            <a:ext cx="8114100" cy="2616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None/>
            </a:pPr>
            <a:r>
              <a:rPr lang="en" sz="2000" b="1">
                <a:solidFill>
                  <a:schemeClr val="accent1"/>
                </a:solidFill>
                <a:latin typeface="Public Sans"/>
                <a:ea typeface="Public Sans"/>
                <a:cs typeface="Public Sans"/>
                <a:sym typeface="Public Sans"/>
              </a:rPr>
              <a:t>Attendance is the #1 predictor of dropout and graduation rates</a:t>
            </a:r>
            <a:endParaRPr sz="1300" b="1">
              <a:solidFill>
                <a:schemeClr val="accent1"/>
              </a:solidFill>
              <a:latin typeface="Public Sans"/>
              <a:ea typeface="Public Sans"/>
              <a:cs typeface="Public Sans"/>
              <a:sym typeface="Public Sans"/>
            </a:endParaRPr>
          </a:p>
        </p:txBody>
      </p:sp>
      <p:sp>
        <p:nvSpPr>
          <p:cNvPr id="165" name="Google Shape;165;p25"/>
          <p:cNvSpPr txBox="1">
            <a:spLocks noGrp="1"/>
          </p:cNvSpPr>
          <p:nvPr>
            <p:ph type="title"/>
          </p:nvPr>
        </p:nvSpPr>
        <p:spPr>
          <a:xfrm>
            <a:off x="457200" y="346912"/>
            <a:ext cx="8229600" cy="48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ublic Sans"/>
                <a:ea typeface="Public Sans"/>
                <a:cs typeface="Public Sans"/>
                <a:sym typeface="Public Sans"/>
              </a:rPr>
              <a:t>Where do we spend our time and resources?</a:t>
            </a:r>
            <a:endParaRPr b="1">
              <a:latin typeface="Public Sans"/>
              <a:ea typeface="Public Sans"/>
              <a:cs typeface="Public Sans"/>
              <a:sym typeface="Public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body" idx="1"/>
          </p:nvPr>
        </p:nvSpPr>
        <p:spPr>
          <a:xfrm>
            <a:off x="311700" y="1016449"/>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accent1"/>
                </a:solidFill>
              </a:rPr>
              <a:t>Why Current Methods Aren’t Working:</a:t>
            </a:r>
            <a:endParaRPr sz="1500" b="1">
              <a:solidFill>
                <a:schemeClr val="accent1"/>
              </a:solidFill>
            </a:endParaRPr>
          </a:p>
          <a:p>
            <a:pPr marL="457200" lvl="0" indent="-323850" algn="l" rtl="0">
              <a:spcBef>
                <a:spcPts val="1000"/>
              </a:spcBef>
              <a:spcAft>
                <a:spcPts val="0"/>
              </a:spcAft>
              <a:buClr>
                <a:schemeClr val="lt1"/>
              </a:buClr>
              <a:buSzPts val="1500"/>
              <a:buFont typeface="Public Sans"/>
              <a:buChar char="●"/>
            </a:pPr>
            <a:r>
              <a:rPr lang="en" sz="1500"/>
              <a:t>Staff hours on attendance weekly: [INSERT]</a:t>
            </a:r>
            <a:endParaRPr sz="1500"/>
          </a:p>
          <a:p>
            <a:pPr marL="457200" lvl="0" indent="-323850" algn="l" rtl="0">
              <a:spcBef>
                <a:spcPts val="1000"/>
              </a:spcBef>
              <a:spcAft>
                <a:spcPts val="0"/>
              </a:spcAft>
              <a:buClr>
                <a:schemeClr val="lt1"/>
              </a:buClr>
              <a:buSzPts val="1500"/>
              <a:buFont typeface="Public Sans"/>
              <a:buChar char="●"/>
            </a:pPr>
            <a:r>
              <a:rPr lang="en" sz="1500"/>
              <a:t>Annual cost of that time: $[INSERT]</a:t>
            </a:r>
            <a:endParaRPr sz="1500"/>
          </a:p>
          <a:p>
            <a:pPr marL="457200" lvl="0" indent="-323850" algn="l" rtl="0">
              <a:spcBef>
                <a:spcPts val="1000"/>
              </a:spcBef>
              <a:spcAft>
                <a:spcPts val="0"/>
              </a:spcAft>
              <a:buClr>
                <a:schemeClr val="lt1"/>
              </a:buClr>
              <a:buSzPts val="1500"/>
              <a:buFont typeface="Public Sans"/>
              <a:buChar char="●"/>
            </a:pPr>
            <a:r>
              <a:rPr lang="en" sz="1500"/>
              <a:t>Days until intervention: [INSERT]</a:t>
            </a:r>
            <a:endParaRPr sz="1500"/>
          </a:p>
          <a:p>
            <a:pPr marL="457200" lvl="0" indent="-323850" algn="l" rtl="0">
              <a:spcBef>
                <a:spcPts val="1000"/>
              </a:spcBef>
              <a:spcAft>
                <a:spcPts val="1000"/>
              </a:spcAft>
              <a:buClr>
                <a:schemeClr val="lt1"/>
              </a:buClr>
              <a:buSzPts val="1500"/>
              <a:buFont typeface="Public Sans"/>
              <a:buChar char="●"/>
            </a:pPr>
            <a:r>
              <a:rPr lang="en" sz="1500"/>
              <a:t>Success rate: [INSERT]%</a:t>
            </a:r>
            <a:endParaRPr sz="1400" b="1"/>
          </a:p>
        </p:txBody>
      </p:sp>
      <p:sp>
        <p:nvSpPr>
          <p:cNvPr id="171" name="Google Shape;171;p26"/>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Public Sans"/>
                <a:ea typeface="Public Sans"/>
                <a:cs typeface="Public Sans"/>
                <a:sym typeface="Public Sans"/>
              </a:rPr>
              <a:t>Manual Interventions Are Expensive &amp; Ineffective</a:t>
            </a:r>
            <a:endParaRPr sz="2700" b="1">
              <a:latin typeface="Public Sans"/>
              <a:ea typeface="Public Sans"/>
              <a:cs typeface="Public Sans"/>
              <a:sym typeface="Public Sans"/>
            </a:endParaRPr>
          </a:p>
        </p:txBody>
      </p:sp>
      <p:sp>
        <p:nvSpPr>
          <p:cNvPr id="172" name="Google Shape;172;p26"/>
          <p:cNvSpPr txBox="1"/>
          <p:nvPr/>
        </p:nvSpPr>
        <p:spPr>
          <a:xfrm>
            <a:off x="5458200" y="3131200"/>
            <a:ext cx="3000000" cy="1427400"/>
          </a:xfrm>
          <a:prstGeom prst="rect">
            <a:avLst/>
          </a:prstGeom>
          <a:solidFill>
            <a:schemeClr val="accent1"/>
          </a:solidFill>
          <a:ln>
            <a:noFill/>
          </a:ln>
        </p:spPr>
        <p:txBody>
          <a:bodyPr spcFirstLastPara="1" wrap="square" lIns="91425" tIns="91425" rIns="91425" bIns="91425" anchor="ctr" anchorCtr="0">
            <a:noAutofit/>
          </a:bodyPr>
          <a:lstStyle/>
          <a:p>
            <a:pPr marL="171450" marR="68900" lvl="0" indent="0" algn="l" rtl="0">
              <a:spcBef>
                <a:spcPts val="0"/>
              </a:spcBef>
              <a:spcAft>
                <a:spcPts val="1000"/>
              </a:spcAft>
              <a:buNone/>
            </a:pPr>
            <a:r>
              <a:rPr lang="en" b="1">
                <a:solidFill>
                  <a:srgbClr val="C1EDFF"/>
                </a:solidFill>
                <a:latin typeface="Public Sans"/>
                <a:ea typeface="Public Sans"/>
                <a:cs typeface="Public Sans"/>
                <a:sym typeface="Public Sans"/>
              </a:rPr>
              <a:t>Hidden Costs:</a:t>
            </a:r>
            <a:br>
              <a:rPr lang="en" sz="200" b="1">
                <a:solidFill>
                  <a:srgbClr val="C1EDFF"/>
                </a:solidFill>
                <a:latin typeface="Public Sans"/>
                <a:ea typeface="Public Sans"/>
                <a:cs typeface="Public Sans"/>
                <a:sym typeface="Public Sans"/>
              </a:rPr>
            </a:br>
            <a:r>
              <a:rPr lang="en" sz="200">
                <a:solidFill>
                  <a:srgbClr val="C1EDFF"/>
                </a:solidFill>
                <a:latin typeface="Public Sans"/>
                <a:ea typeface="Public Sans"/>
                <a:cs typeface="Public Sans"/>
                <a:sym typeface="Public Sans"/>
              </a:rPr>
              <a:t> </a:t>
            </a:r>
            <a:br>
              <a:rPr lang="en" sz="200">
                <a:solidFill>
                  <a:schemeClr val="dk1"/>
                </a:solidFill>
                <a:latin typeface="Public Sans"/>
                <a:ea typeface="Public Sans"/>
                <a:cs typeface="Public Sans"/>
                <a:sym typeface="Public Sans"/>
              </a:rPr>
            </a:br>
            <a:r>
              <a:rPr lang="en">
                <a:solidFill>
                  <a:schemeClr val="dk1"/>
                </a:solidFill>
                <a:latin typeface="Public Sans"/>
                <a:ea typeface="Public Sans"/>
                <a:cs typeface="Public Sans"/>
                <a:sym typeface="Public Sans"/>
              </a:rPr>
              <a:t>Truancy Proceedings </a:t>
            </a:r>
            <a:br>
              <a:rPr lang="en">
                <a:solidFill>
                  <a:schemeClr val="dk1"/>
                </a:solidFill>
                <a:latin typeface="Public Sans"/>
                <a:ea typeface="Public Sans"/>
                <a:cs typeface="Public Sans"/>
                <a:sym typeface="Public Sans"/>
              </a:rPr>
            </a:br>
            <a:r>
              <a:rPr lang="en">
                <a:solidFill>
                  <a:schemeClr val="dk1"/>
                </a:solidFill>
                <a:latin typeface="Public Sans"/>
                <a:ea typeface="Public Sans"/>
                <a:cs typeface="Public Sans"/>
                <a:sym typeface="Public Sans"/>
              </a:rPr>
              <a:t>+ Court Filings </a:t>
            </a:r>
            <a:br>
              <a:rPr lang="en">
                <a:solidFill>
                  <a:schemeClr val="dk1"/>
                </a:solidFill>
                <a:latin typeface="Public Sans"/>
                <a:ea typeface="Public Sans"/>
                <a:cs typeface="Public Sans"/>
                <a:sym typeface="Public Sans"/>
              </a:rPr>
            </a:br>
            <a:r>
              <a:rPr lang="en">
                <a:solidFill>
                  <a:schemeClr val="dk1"/>
                </a:solidFill>
                <a:latin typeface="Public Sans"/>
                <a:ea typeface="Public Sans"/>
                <a:cs typeface="Public Sans"/>
                <a:sym typeface="Public Sans"/>
              </a:rPr>
              <a:t>+ Family Conferences </a:t>
            </a:r>
            <a:br>
              <a:rPr lang="en">
                <a:solidFill>
                  <a:schemeClr val="dk1"/>
                </a:solidFill>
                <a:latin typeface="Public Sans"/>
                <a:ea typeface="Public Sans"/>
                <a:cs typeface="Public Sans"/>
                <a:sym typeface="Public Sans"/>
              </a:rPr>
            </a:br>
            <a:r>
              <a:rPr lang="en">
                <a:solidFill>
                  <a:srgbClr val="C1EDFF"/>
                </a:solidFill>
                <a:latin typeface="Public Sans"/>
                <a:ea typeface="Public Sans"/>
                <a:cs typeface="Public Sans"/>
                <a:sym typeface="Public Sans"/>
              </a:rPr>
              <a:t>= Tens of Thousands Annually</a:t>
            </a:r>
            <a:endParaRPr sz="2100">
              <a:solidFill>
                <a:srgbClr val="C1EDFF"/>
              </a:solidFill>
              <a:latin typeface="Public Sans"/>
              <a:ea typeface="Public Sans"/>
              <a:cs typeface="Public Sans"/>
              <a:sym typeface="Public Sans"/>
            </a:endParaRPr>
          </a:p>
        </p:txBody>
      </p:sp>
      <p:sp>
        <p:nvSpPr>
          <p:cNvPr id="173" name="Google Shape;173;p26"/>
          <p:cNvSpPr txBox="1"/>
          <p:nvPr/>
        </p:nvSpPr>
        <p:spPr>
          <a:xfrm>
            <a:off x="0" y="0"/>
            <a:ext cx="3000000" cy="3540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200"/>
              </a:spcBef>
              <a:spcAft>
                <a:spcPts val="0"/>
              </a:spcAft>
              <a:buClr>
                <a:schemeClr val="dk1"/>
              </a:buClr>
              <a:buSzPts val="1100"/>
              <a:buChar char="●"/>
            </a:pPr>
            <a:endParaRPr sz="1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Automated Systems Deliver Immediate ROI</a:t>
            </a:r>
            <a:endParaRPr b="1">
              <a:latin typeface="Public Sans"/>
              <a:ea typeface="Public Sans"/>
              <a:cs typeface="Public Sans"/>
              <a:sym typeface="Public Sans"/>
            </a:endParaRPr>
          </a:p>
        </p:txBody>
      </p:sp>
      <p:pic>
        <p:nvPicPr>
          <p:cNvPr id="179" name="Google Shape;179;p27"/>
          <p:cNvPicPr preferRelativeResize="0"/>
          <p:nvPr/>
        </p:nvPicPr>
        <p:blipFill rotWithShape="1">
          <a:blip r:embed="rId3">
            <a:alphaModFix/>
          </a:blip>
          <a:srcRect l="17573" t="8579" r="19620" b="26958"/>
          <a:stretch/>
        </p:blipFill>
        <p:spPr>
          <a:xfrm>
            <a:off x="5209200" y="1138300"/>
            <a:ext cx="3534300" cy="2419500"/>
          </a:xfrm>
          <a:prstGeom prst="roundRect">
            <a:avLst>
              <a:gd name="adj" fmla="val 4295"/>
            </a:avLst>
          </a:prstGeom>
          <a:noFill/>
          <a:ln>
            <a:noFill/>
          </a:ln>
        </p:spPr>
      </p:pic>
      <p:sp>
        <p:nvSpPr>
          <p:cNvPr id="180" name="Google Shape;180;p27"/>
          <p:cNvSpPr txBox="1">
            <a:spLocks noGrp="1"/>
          </p:cNvSpPr>
          <p:nvPr>
            <p:ph type="body" idx="1"/>
          </p:nvPr>
        </p:nvSpPr>
        <p:spPr>
          <a:xfrm>
            <a:off x="311700" y="1016450"/>
            <a:ext cx="4679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Real District Results:</a:t>
            </a:r>
            <a:endParaRPr sz="1600" b="1"/>
          </a:p>
          <a:p>
            <a:pPr marL="457200" lvl="0" indent="-304800" algn="l" rtl="0">
              <a:spcBef>
                <a:spcPts val="0"/>
              </a:spcBef>
              <a:spcAft>
                <a:spcPts val="0"/>
              </a:spcAft>
              <a:buClr>
                <a:schemeClr val="lt1"/>
              </a:buClr>
              <a:buSzPts val="1200"/>
              <a:buFont typeface="Arial"/>
              <a:buChar char="●"/>
            </a:pPr>
            <a:r>
              <a:rPr lang="en" sz="1200" b="1"/>
              <a:t>Grand Prairie ISD (Texas):</a:t>
            </a:r>
            <a:r>
              <a:rPr lang="en" sz="1200"/>
              <a:t> </a:t>
            </a:r>
            <a:endParaRPr sz="1200"/>
          </a:p>
          <a:p>
            <a:pPr marL="914400" lvl="1" indent="-304800" algn="l" rtl="0">
              <a:spcBef>
                <a:spcPts val="0"/>
              </a:spcBef>
              <a:spcAft>
                <a:spcPts val="0"/>
              </a:spcAft>
              <a:buClr>
                <a:schemeClr val="lt1"/>
              </a:buClr>
              <a:buSzPts val="1200"/>
              <a:buFont typeface="Arial"/>
              <a:buChar char="○"/>
            </a:pPr>
            <a:r>
              <a:rPr lang="en" sz="1200"/>
              <a:t>26,600 students</a:t>
            </a:r>
            <a:endParaRPr sz="1200"/>
          </a:p>
          <a:p>
            <a:pPr marL="914400" lvl="1" indent="-304800" algn="l" rtl="0">
              <a:spcBef>
                <a:spcPts val="0"/>
              </a:spcBef>
              <a:spcAft>
                <a:spcPts val="0"/>
              </a:spcAft>
              <a:buClr>
                <a:schemeClr val="lt1"/>
              </a:buClr>
              <a:buSzPts val="1200"/>
              <a:buFont typeface="Arial"/>
              <a:buChar char="○"/>
            </a:pPr>
            <a:r>
              <a:rPr lang="en" sz="1200"/>
              <a:t>32% reduction in chronic absenteeism</a:t>
            </a:r>
            <a:endParaRPr sz="1200"/>
          </a:p>
          <a:p>
            <a:pPr marL="457200" lvl="0" indent="-304800" algn="l" rtl="0">
              <a:spcBef>
                <a:spcPts val="0"/>
              </a:spcBef>
              <a:spcAft>
                <a:spcPts val="0"/>
              </a:spcAft>
              <a:buClr>
                <a:schemeClr val="lt1"/>
              </a:buClr>
              <a:buSzPts val="1200"/>
              <a:buFont typeface="Arial"/>
              <a:buChar char="●"/>
            </a:pPr>
            <a:r>
              <a:rPr lang="en" sz="1200" b="1"/>
              <a:t>Prince William County (Virginia):</a:t>
            </a:r>
            <a:endParaRPr sz="1200"/>
          </a:p>
          <a:p>
            <a:pPr marL="914400" lvl="1" indent="-304800" algn="l" rtl="0">
              <a:spcBef>
                <a:spcPts val="0"/>
              </a:spcBef>
              <a:spcAft>
                <a:spcPts val="0"/>
              </a:spcAft>
              <a:buClr>
                <a:schemeClr val="lt1"/>
              </a:buClr>
              <a:buSzPts val="1200"/>
              <a:buFont typeface="Arial"/>
              <a:buChar char="○"/>
            </a:pPr>
            <a:r>
              <a:rPr lang="en" sz="1200"/>
              <a:t>89,000 students</a:t>
            </a:r>
            <a:endParaRPr sz="1200"/>
          </a:p>
          <a:p>
            <a:pPr marL="914400" lvl="1" indent="-304800" algn="l" rtl="0">
              <a:spcBef>
                <a:spcPts val="0"/>
              </a:spcBef>
              <a:spcAft>
                <a:spcPts val="0"/>
              </a:spcAft>
              <a:buClr>
                <a:schemeClr val="lt1"/>
              </a:buClr>
              <a:buSzPts val="1200"/>
              <a:buFont typeface="Arial"/>
              <a:buChar char="○"/>
            </a:pPr>
            <a:r>
              <a:rPr lang="en" sz="1200"/>
              <a:t>94% positive family response</a:t>
            </a:r>
            <a:endParaRPr sz="1200"/>
          </a:p>
          <a:p>
            <a:pPr marL="457200" lvl="0" indent="-304800" algn="l" rtl="0">
              <a:spcBef>
                <a:spcPts val="0"/>
              </a:spcBef>
              <a:spcAft>
                <a:spcPts val="0"/>
              </a:spcAft>
              <a:buClr>
                <a:schemeClr val="lt1"/>
              </a:buClr>
              <a:buSzPts val="1200"/>
              <a:buFont typeface="Arial"/>
              <a:buChar char="●"/>
            </a:pPr>
            <a:r>
              <a:rPr lang="en" sz="1200" b="1"/>
              <a:t>Average Across 430+ SchoolStatus District Partners:</a:t>
            </a:r>
            <a:r>
              <a:rPr lang="en" sz="1200"/>
              <a:t> </a:t>
            </a:r>
            <a:endParaRPr sz="1200"/>
          </a:p>
          <a:p>
            <a:pPr marL="914400" lvl="1" indent="-304800" algn="l" rtl="0">
              <a:spcBef>
                <a:spcPts val="0"/>
              </a:spcBef>
              <a:spcAft>
                <a:spcPts val="0"/>
              </a:spcAft>
              <a:buClr>
                <a:schemeClr val="lt1"/>
              </a:buClr>
              <a:buSzPts val="1200"/>
              <a:buFont typeface="Arial"/>
              <a:buChar char="○"/>
            </a:pPr>
            <a:r>
              <a:rPr lang="en" sz="1200"/>
              <a:t>Up to 45% reduction in chronic absenteeism</a:t>
            </a:r>
            <a:endParaRPr sz="1200"/>
          </a:p>
          <a:p>
            <a:pPr marL="0" lvl="0" indent="0" algn="l" rtl="0">
              <a:spcBef>
                <a:spcPts val="0"/>
              </a:spcBef>
              <a:spcAft>
                <a:spcPts val="0"/>
              </a:spcAft>
              <a:buNone/>
            </a:pPr>
            <a:endParaRPr sz="1200" b="1"/>
          </a:p>
          <a:p>
            <a:pPr marL="0" lvl="0" indent="0" algn="l" rtl="0">
              <a:spcBef>
                <a:spcPts val="0"/>
              </a:spcBef>
              <a:spcAft>
                <a:spcPts val="0"/>
              </a:spcAft>
              <a:buNone/>
            </a:pPr>
            <a:r>
              <a:rPr lang="en" sz="1200" b="1"/>
              <a:t>How They Did It:</a:t>
            </a:r>
            <a:endParaRPr sz="1200" b="1"/>
          </a:p>
          <a:p>
            <a:pPr marL="0" lvl="0" indent="0" algn="l" rtl="0">
              <a:spcBef>
                <a:spcPts val="0"/>
              </a:spcBef>
              <a:spcAft>
                <a:spcPts val="0"/>
              </a:spcAft>
              <a:buNone/>
            </a:pPr>
            <a:r>
              <a:rPr lang="en" sz="1200"/>
              <a:t>✔️ Real-time sync with SIS</a:t>
            </a:r>
            <a:endParaRPr sz="1200"/>
          </a:p>
          <a:p>
            <a:pPr marL="0" lvl="0" indent="0" algn="l" rtl="0">
              <a:spcBef>
                <a:spcPts val="0"/>
              </a:spcBef>
              <a:spcAft>
                <a:spcPts val="0"/>
              </a:spcAft>
              <a:buNone/>
            </a:pPr>
            <a:r>
              <a:rPr lang="en" sz="1200"/>
              <a:t>✔️ Flag at-risk students early (2 absences, not 10)</a:t>
            </a:r>
            <a:endParaRPr sz="1200"/>
          </a:p>
          <a:p>
            <a:pPr marL="0" lvl="0" indent="0" algn="l" rtl="0">
              <a:spcBef>
                <a:spcPts val="0"/>
              </a:spcBef>
              <a:spcAft>
                <a:spcPts val="0"/>
              </a:spcAft>
              <a:buNone/>
            </a:pPr>
            <a:r>
              <a:rPr lang="en" sz="1200"/>
              <a:t>✔️ Same-day family notification</a:t>
            </a:r>
            <a:endParaRPr sz="1200"/>
          </a:p>
          <a:p>
            <a:pPr marL="0" lvl="0" indent="0" algn="l" rtl="0">
              <a:spcBef>
                <a:spcPts val="0"/>
              </a:spcBef>
              <a:spcAft>
                <a:spcPts val="0"/>
              </a:spcAft>
              <a:buNone/>
            </a:pPr>
            <a:r>
              <a:rPr lang="en" sz="1200"/>
              <a:t>✔️ Messages in home language</a:t>
            </a:r>
            <a:endParaRPr sz="1200"/>
          </a:p>
          <a:p>
            <a:pPr marL="0" lvl="0" indent="0" algn="l" rtl="0">
              <a:spcBef>
                <a:spcPts val="0"/>
              </a:spcBef>
              <a:spcAft>
                <a:spcPts val="0"/>
              </a:spcAft>
              <a:buNone/>
            </a:pPr>
            <a:r>
              <a:rPr lang="en" sz="1200"/>
              <a:t>✔️ Track ROI automatically</a:t>
            </a:r>
            <a:endParaRPr/>
          </a:p>
        </p:txBody>
      </p:sp>
      <p:sp>
        <p:nvSpPr>
          <p:cNvPr id="181" name="Google Shape;181;p27"/>
          <p:cNvSpPr/>
          <p:nvPr/>
        </p:nvSpPr>
        <p:spPr>
          <a:xfrm>
            <a:off x="5209100" y="3738300"/>
            <a:ext cx="3534300" cy="6441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Public Sans"/>
                <a:ea typeface="Public Sans"/>
                <a:cs typeface="Public Sans"/>
                <a:sym typeface="Public Sans"/>
              </a:rPr>
              <a:t>Key Benefit:</a:t>
            </a:r>
            <a:r>
              <a:rPr lang="en" sz="1200">
                <a:solidFill>
                  <a:schemeClr val="dk1"/>
                </a:solidFill>
                <a:latin typeface="Public Sans"/>
                <a:ea typeface="Public Sans"/>
                <a:cs typeface="Public Sans"/>
                <a:sym typeface="Public Sans"/>
              </a:rPr>
              <a:t> Frees staff time equivalent to </a:t>
            </a:r>
            <a:endParaRPr sz="1200">
              <a:solidFill>
                <a:schemeClr val="dk1"/>
              </a:solidFill>
              <a:latin typeface="Public Sans"/>
              <a:ea typeface="Public Sans"/>
              <a:cs typeface="Public Sans"/>
              <a:sym typeface="Public Sans"/>
            </a:endParaRPr>
          </a:p>
          <a:p>
            <a:pPr marL="0" lvl="0" indent="0" algn="ctr" rtl="0">
              <a:spcBef>
                <a:spcPts val="0"/>
              </a:spcBef>
              <a:spcAft>
                <a:spcPts val="0"/>
              </a:spcAft>
              <a:buNone/>
            </a:pPr>
            <a:r>
              <a:rPr lang="en" sz="1200">
                <a:solidFill>
                  <a:schemeClr val="dk1"/>
                </a:solidFill>
                <a:latin typeface="Public Sans"/>
                <a:ea typeface="Public Sans"/>
                <a:cs typeface="Public Sans"/>
                <a:sym typeface="Public Sans"/>
              </a:rPr>
              <a:t>hiring additional one part-time employee</a:t>
            </a:r>
            <a:endParaRPr>
              <a:solidFill>
                <a:schemeClr val="dk1"/>
              </a:solidFill>
              <a:latin typeface="Public Sans"/>
              <a:ea typeface="Public Sans"/>
              <a:cs typeface="Public Sans"/>
              <a:sym typeface="Public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1700" y="30899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ublic Sans"/>
                <a:ea typeface="Public Sans"/>
                <a:cs typeface="Public Sans"/>
                <a:sym typeface="Public Sans"/>
              </a:rPr>
              <a:t>The Investment and Return</a:t>
            </a:r>
            <a:endParaRPr b="1">
              <a:latin typeface="Public Sans"/>
              <a:ea typeface="Public Sans"/>
              <a:cs typeface="Public Sans"/>
              <a:sym typeface="Public Sans"/>
            </a:endParaRPr>
          </a:p>
        </p:txBody>
      </p:sp>
      <p:graphicFrame>
        <p:nvGraphicFramePr>
          <p:cNvPr id="187" name="Google Shape;187;p28"/>
          <p:cNvGraphicFramePr/>
          <p:nvPr/>
        </p:nvGraphicFramePr>
        <p:xfrm>
          <a:off x="1460125" y="1421679"/>
          <a:ext cx="3000000" cy="3000000"/>
        </p:xfrm>
        <a:graphic>
          <a:graphicData uri="http://schemas.openxmlformats.org/drawingml/2006/table">
            <a:tbl>
              <a:tblPr>
                <a:noFill/>
                <a:tableStyleId>{52BB9552-6839-4684-80A0-8D83984A01C9}</a:tableStyleId>
              </a:tblPr>
              <a:tblGrid>
                <a:gridCol w="1562300">
                  <a:extLst>
                    <a:ext uri="{9D8B030D-6E8A-4147-A177-3AD203B41FA5}">
                      <a16:colId xmlns:a16="http://schemas.microsoft.com/office/drawing/2014/main" val="20000"/>
                    </a:ext>
                  </a:extLst>
                </a:gridCol>
                <a:gridCol w="1562300">
                  <a:extLst>
                    <a:ext uri="{9D8B030D-6E8A-4147-A177-3AD203B41FA5}">
                      <a16:colId xmlns:a16="http://schemas.microsoft.com/office/drawing/2014/main" val="20001"/>
                    </a:ext>
                  </a:extLst>
                </a:gridCol>
                <a:gridCol w="1562300">
                  <a:extLst>
                    <a:ext uri="{9D8B030D-6E8A-4147-A177-3AD203B41FA5}">
                      <a16:colId xmlns:a16="http://schemas.microsoft.com/office/drawing/2014/main" val="20002"/>
                    </a:ext>
                  </a:extLst>
                </a:gridCol>
                <a:gridCol w="1562300">
                  <a:extLst>
                    <a:ext uri="{9D8B030D-6E8A-4147-A177-3AD203B41FA5}">
                      <a16:colId xmlns:a16="http://schemas.microsoft.com/office/drawing/2014/main" val="20003"/>
                    </a:ext>
                  </a:extLst>
                </a:gridCol>
              </a:tblGrid>
              <a:tr h="469850">
                <a:tc>
                  <a:txBody>
                    <a:bodyPr/>
                    <a:lstStyle/>
                    <a:p>
                      <a:pPr marL="0" lvl="0" indent="0" algn="ctr" rtl="0">
                        <a:spcBef>
                          <a:spcPts val="0"/>
                        </a:spcBef>
                        <a:spcAft>
                          <a:spcPts val="0"/>
                        </a:spcAft>
                        <a:buNone/>
                      </a:pPr>
                      <a:endParaRPr sz="1100" b="1">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 sz="1100" b="1">
                          <a:solidFill>
                            <a:schemeClr val="dk1"/>
                          </a:solidFill>
                          <a:latin typeface="Public Sans"/>
                          <a:ea typeface="Public Sans"/>
                          <a:cs typeface="Public Sans"/>
                          <a:sym typeface="Public Sans"/>
                        </a:rPr>
                        <a:t>Year 1</a:t>
                      </a:r>
                      <a:endParaRPr sz="1100" b="1">
                        <a:solidFill>
                          <a:schemeClr val="dk1"/>
                        </a:solidFill>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100" b="1">
                          <a:solidFill>
                            <a:schemeClr val="dk1"/>
                          </a:solidFill>
                          <a:latin typeface="Public Sans"/>
                          <a:ea typeface="Public Sans"/>
                          <a:cs typeface="Public Sans"/>
                          <a:sym typeface="Public Sans"/>
                        </a:rPr>
                        <a:t>Year 2</a:t>
                      </a:r>
                      <a:endParaRPr sz="1100" b="1">
                        <a:solidFill>
                          <a:schemeClr val="dk1"/>
                        </a:solidFill>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100" b="1">
                          <a:solidFill>
                            <a:schemeClr val="dk1"/>
                          </a:solidFill>
                          <a:latin typeface="Public Sans"/>
                          <a:ea typeface="Public Sans"/>
                          <a:cs typeface="Public Sans"/>
                          <a:sym typeface="Public Sans"/>
                        </a:rPr>
                        <a:t>Year 3</a:t>
                      </a:r>
                      <a:endParaRPr sz="1100" b="1">
                        <a:solidFill>
                          <a:schemeClr val="dk1"/>
                        </a:solidFill>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69850">
                <a:tc>
                  <a:txBody>
                    <a:bodyPr/>
                    <a:lstStyle/>
                    <a:p>
                      <a:pPr marL="0" lvl="0" indent="0" algn="ctr" rtl="0">
                        <a:spcBef>
                          <a:spcPts val="0"/>
                        </a:spcBef>
                        <a:spcAft>
                          <a:spcPts val="0"/>
                        </a:spcAft>
                        <a:buNone/>
                      </a:pPr>
                      <a:r>
                        <a:rPr lang="en" sz="1100" b="1">
                          <a:solidFill>
                            <a:schemeClr val="dk1"/>
                          </a:solidFill>
                          <a:latin typeface="Public Sans"/>
                          <a:ea typeface="Public Sans"/>
                          <a:cs typeface="Public Sans"/>
                          <a:sym typeface="Public Sans"/>
                        </a:rPr>
                        <a:t>Investment</a:t>
                      </a:r>
                      <a:endParaRPr sz="1100" b="1">
                        <a:solidFill>
                          <a:schemeClr val="dk1"/>
                        </a:solidFill>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469850">
                <a:tc>
                  <a:txBody>
                    <a:bodyPr/>
                    <a:lstStyle/>
                    <a:p>
                      <a:pPr marL="0" lvl="0" indent="0" algn="ctr" rtl="0">
                        <a:spcBef>
                          <a:spcPts val="0"/>
                        </a:spcBef>
                        <a:spcAft>
                          <a:spcPts val="0"/>
                        </a:spcAft>
                        <a:buNone/>
                      </a:pPr>
                      <a:r>
                        <a:rPr lang="en" sz="1100" b="1">
                          <a:solidFill>
                            <a:schemeClr val="dk1"/>
                          </a:solidFill>
                          <a:latin typeface="Public Sans"/>
                          <a:ea typeface="Public Sans"/>
                          <a:cs typeface="Public Sans"/>
                          <a:sym typeface="Public Sans"/>
                        </a:rPr>
                        <a:t>Revenue Recovered</a:t>
                      </a:r>
                      <a:endParaRPr sz="1100" b="1">
                        <a:solidFill>
                          <a:schemeClr val="dk1"/>
                        </a:solidFill>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469850">
                <a:tc>
                  <a:txBody>
                    <a:bodyPr/>
                    <a:lstStyle/>
                    <a:p>
                      <a:pPr marL="0" lvl="0" indent="0" algn="ctr" rtl="0">
                        <a:spcBef>
                          <a:spcPts val="0"/>
                        </a:spcBef>
                        <a:spcAft>
                          <a:spcPts val="0"/>
                        </a:spcAft>
                        <a:buNone/>
                      </a:pPr>
                      <a:r>
                        <a:rPr lang="en" sz="1100" b="1">
                          <a:solidFill>
                            <a:schemeClr val="dk1"/>
                          </a:solidFill>
                          <a:latin typeface="Public Sans"/>
                          <a:ea typeface="Public Sans"/>
                          <a:cs typeface="Public Sans"/>
                          <a:sym typeface="Public Sans"/>
                        </a:rPr>
                        <a:t>Net ROI</a:t>
                      </a:r>
                      <a:endParaRPr sz="1100" b="1">
                        <a:solidFill>
                          <a:schemeClr val="dk1"/>
                        </a:solidFill>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469850">
                <a:tc>
                  <a:txBody>
                    <a:bodyPr/>
                    <a:lstStyle/>
                    <a:p>
                      <a:pPr marL="0" lvl="0" indent="0" algn="ctr" rtl="0">
                        <a:spcBef>
                          <a:spcPts val="0"/>
                        </a:spcBef>
                        <a:spcAft>
                          <a:spcPts val="0"/>
                        </a:spcAft>
                        <a:buNone/>
                      </a:pPr>
                      <a:r>
                        <a:rPr lang="en" sz="1100" b="1">
                          <a:solidFill>
                            <a:schemeClr val="dk1"/>
                          </a:solidFill>
                          <a:latin typeface="Public Sans"/>
                          <a:ea typeface="Public Sans"/>
                          <a:cs typeface="Public Sans"/>
                          <a:sym typeface="Public Sans"/>
                        </a:rPr>
                        <a:t>ROI%</a:t>
                      </a:r>
                      <a:endParaRPr sz="1100" b="1">
                        <a:solidFill>
                          <a:schemeClr val="dk1"/>
                        </a:solidFill>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a:latin typeface="Public Sans"/>
                          <a:ea typeface="Public Sans"/>
                          <a:cs typeface="Public Sans"/>
                          <a:sym typeface="Public Sans"/>
                        </a:rPr>
                        <a:t>$[X]</a:t>
                      </a:r>
                      <a:endParaRPr sz="1100">
                        <a:latin typeface="Public Sans"/>
                        <a:ea typeface="Public Sans"/>
                        <a:cs typeface="Public Sans"/>
                        <a:sym typeface="Public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bl>
          </a:graphicData>
        </a:graphic>
      </p:graphicFrame>
      <p:sp>
        <p:nvSpPr>
          <p:cNvPr id="188" name="Google Shape;188;p28"/>
          <p:cNvSpPr txBox="1"/>
          <p:nvPr/>
        </p:nvSpPr>
        <p:spPr>
          <a:xfrm>
            <a:off x="1320450" y="3856800"/>
            <a:ext cx="70104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chemeClr val="dk1"/>
                </a:solidFill>
                <a:latin typeface="Public Sans"/>
                <a:ea typeface="Public Sans"/>
                <a:cs typeface="Public Sans"/>
                <a:sym typeface="Public Sans"/>
              </a:rPr>
              <a:t>District Size Examples:</a:t>
            </a:r>
            <a:endParaRPr sz="1200" b="1">
              <a:solidFill>
                <a:schemeClr val="dk1"/>
              </a:solidFill>
              <a:latin typeface="Public Sans"/>
              <a:ea typeface="Public Sans"/>
              <a:cs typeface="Public Sans"/>
              <a:sym typeface="Public Sans"/>
            </a:endParaRPr>
          </a:p>
          <a:p>
            <a:pPr marL="457200" lvl="0" indent="-304800" algn="l" rtl="0">
              <a:lnSpc>
                <a:spcPct val="115000"/>
              </a:lnSpc>
              <a:spcBef>
                <a:spcPts val="0"/>
              </a:spcBef>
              <a:spcAft>
                <a:spcPts val="0"/>
              </a:spcAft>
              <a:buClr>
                <a:schemeClr val="dk1"/>
              </a:buClr>
              <a:buSzPts val="1200"/>
              <a:buFont typeface="Public Sans"/>
              <a:buChar char="●"/>
            </a:pPr>
            <a:r>
              <a:rPr lang="en" sz="1200">
                <a:solidFill>
                  <a:schemeClr val="dk1"/>
                </a:solidFill>
                <a:latin typeface="Public Sans"/>
                <a:ea typeface="Public Sans"/>
                <a:cs typeface="Public Sans"/>
                <a:sym typeface="Public Sans"/>
              </a:rPr>
              <a:t>3,000 students: ~$160K recovered/year</a:t>
            </a:r>
            <a:endParaRPr sz="1200">
              <a:solidFill>
                <a:schemeClr val="dk1"/>
              </a:solidFill>
              <a:latin typeface="Public Sans"/>
              <a:ea typeface="Public Sans"/>
              <a:cs typeface="Public Sans"/>
              <a:sym typeface="Public Sans"/>
            </a:endParaRPr>
          </a:p>
          <a:p>
            <a:pPr marL="457200" lvl="0" indent="-304800" algn="l" rtl="0">
              <a:lnSpc>
                <a:spcPct val="115000"/>
              </a:lnSpc>
              <a:spcBef>
                <a:spcPts val="0"/>
              </a:spcBef>
              <a:spcAft>
                <a:spcPts val="0"/>
              </a:spcAft>
              <a:buClr>
                <a:schemeClr val="dk1"/>
              </a:buClr>
              <a:buSzPts val="1200"/>
              <a:buFont typeface="Public Sans"/>
              <a:buChar char="●"/>
            </a:pPr>
            <a:r>
              <a:rPr lang="en" sz="1200">
                <a:solidFill>
                  <a:schemeClr val="dk1"/>
                </a:solidFill>
                <a:latin typeface="Public Sans"/>
                <a:ea typeface="Public Sans"/>
                <a:cs typeface="Public Sans"/>
                <a:sym typeface="Public Sans"/>
              </a:rPr>
              <a:t>10,000 students: ~$530K recovered/year</a:t>
            </a:r>
            <a:endParaRPr sz="1200">
              <a:solidFill>
                <a:schemeClr val="dk1"/>
              </a:solidFill>
              <a:latin typeface="Public Sans"/>
              <a:ea typeface="Public Sans"/>
              <a:cs typeface="Public Sans"/>
              <a:sym typeface="Public Sans"/>
            </a:endParaRPr>
          </a:p>
        </p:txBody>
      </p:sp>
    </p:spTree>
  </p:cSld>
  <p:clrMapOvr>
    <a:masterClrMapping/>
  </p:clrMapOvr>
</p:sld>
</file>

<file path=ppt/theme/theme1.xml><?xml version="1.0" encoding="utf-8"?>
<a:theme xmlns:a="http://schemas.openxmlformats.org/drawingml/2006/main" name="Presentation Template from SchoolStatus">
  <a:themeElements>
    <a:clrScheme name="Simple Dark">
      <a:dk1>
        <a:srgbClr val="FFFFFF"/>
      </a:dk1>
      <a:lt1>
        <a:srgbClr val="212121"/>
      </a:lt1>
      <a:dk2>
        <a:srgbClr val="303030"/>
      </a:dk2>
      <a:lt2>
        <a:srgbClr val="ADADAD"/>
      </a:lt2>
      <a:accent1>
        <a:srgbClr val="282185"/>
      </a:accent1>
      <a:accent2>
        <a:srgbClr val="5B2DE0"/>
      </a:accent2>
      <a:accent3>
        <a:srgbClr val="A57EF8"/>
      </a:accent3>
      <a:accent4>
        <a:srgbClr val="E2CBFF"/>
      </a:accent4>
      <a:accent5>
        <a:srgbClr val="FFCF52"/>
      </a:accent5>
      <a:accent6>
        <a:srgbClr val="E6F8FF"/>
      </a:accent6>
      <a:hlink>
        <a:srgbClr val="76C1FF"/>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1076</Words>
  <Application>Microsoft Macintosh PowerPoint</Application>
  <PresentationFormat>On-screen Show (16:9)</PresentationFormat>
  <Paragraphs>169</Paragraphs>
  <Slides>11</Slides>
  <Notes>11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Public Sans</vt:lpstr>
      <vt:lpstr>Public Sans SemiBold</vt:lpstr>
      <vt:lpstr>Calibri</vt:lpstr>
      <vt:lpstr>Arial Black</vt:lpstr>
      <vt:lpstr>Arial</vt:lpstr>
      <vt:lpstr>Public Sans Light</vt:lpstr>
      <vt:lpstr>Presentation Template from SchoolStatus</vt:lpstr>
      <vt:lpstr>ADA Funding Deck: How to Use This Deck</vt:lpstr>
      <vt:lpstr>ADA Funding Deck: What You’ll Need to Gather</vt:lpstr>
      <vt:lpstr>Recovering  $[insert amount]  in Lost ADA Funding</vt:lpstr>
      <vt:lpstr>The Revenue Problem</vt:lpstr>
      <vt:lpstr>How ADA Funding Works</vt:lpstr>
      <vt:lpstr>Where do we spend our time and resources?</vt:lpstr>
      <vt:lpstr>Manual Interventions Are Expensive &amp; Ineffective</vt:lpstr>
      <vt:lpstr>Automated Systems Deliver Immediate ROI</vt:lpstr>
      <vt:lpstr>The Investment and Return</vt:lpstr>
      <vt:lpstr>Recommended Action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Marico Fayre</cp:lastModifiedBy>
  <cp:revision>1</cp:revision>
  <dcterms:modified xsi:type="dcterms:W3CDTF">2025-08-15T19:57:30Z</dcterms:modified>
</cp:coreProperties>
</file>